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7" r:id="rId2"/>
    <p:sldId id="282" r:id="rId3"/>
    <p:sldId id="285" r:id="rId4"/>
    <p:sldId id="292" r:id="rId5"/>
    <p:sldId id="304" r:id="rId6"/>
    <p:sldId id="286" r:id="rId7"/>
    <p:sldId id="295" r:id="rId8"/>
    <p:sldId id="296" r:id="rId9"/>
    <p:sldId id="305" r:id="rId10"/>
    <p:sldId id="294" r:id="rId11"/>
    <p:sldId id="301" r:id="rId12"/>
    <p:sldId id="300" r:id="rId13"/>
    <p:sldId id="299" r:id="rId14"/>
    <p:sldId id="298" r:id="rId15"/>
    <p:sldId id="297" r:id="rId16"/>
    <p:sldId id="293" r:id="rId17"/>
    <p:sldId id="312" r:id="rId18"/>
    <p:sldId id="311" r:id="rId19"/>
    <p:sldId id="306" r:id="rId20"/>
    <p:sldId id="307" r:id="rId21"/>
    <p:sldId id="30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54DC4"/>
    <a:srgbClr val="1C5868"/>
    <a:srgbClr val="081B20"/>
    <a:srgbClr val="1A5261"/>
    <a:srgbClr val="15404C"/>
    <a:srgbClr val="0D272E"/>
    <a:srgbClr val="141A09"/>
    <a:srgbClr val="3E501D"/>
    <a:srgbClr val="C9FF5F"/>
    <a:srgbClr val="1B220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620" autoAdjust="0"/>
  </p:normalViewPr>
  <p:slideViewPr>
    <p:cSldViewPr snapToGrid="0" snapToObjects="1">
      <p:cViewPr varScale="1">
        <p:scale>
          <a:sx n="69" d="100"/>
          <a:sy n="69" d="100"/>
        </p:scale>
        <p:origin x="-54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449415-D081-1E41-B39F-03C33DA87B60}" type="datetimeFigureOut">
              <a:rPr/>
              <a:pPr/>
              <a:t>26/07/2018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5A9A86-CB91-0249-B41B-65453302FA70}" type="slidenum">
              <a:rPr/>
              <a:pPr/>
              <a:t>‹#›</a:t>
            </a:fld>
            <a:endParaRPr lang="en-US"/>
          </a:p>
        </p:txBody>
      </p:sp>
    </p:spTree>
    <p:extLst>
      <p:ext uri="{BB962C8B-B14F-4D97-AF65-F5344CB8AC3E}">
        <p14:creationId xmlns="" xmlns:p14="http://schemas.microsoft.com/office/powerpoint/2010/main" val="20568899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1</a:t>
            </a:fld>
            <a:endParaRPr lang="en-US" sz="1200"/>
          </a:p>
        </p:txBody>
      </p:sp>
    </p:spTree>
    <p:extLst>
      <p:ext uri="{BB962C8B-B14F-4D97-AF65-F5344CB8AC3E}">
        <p14:creationId xmlns="" xmlns:p14="http://schemas.microsoft.com/office/powerpoint/2010/main" val="1379217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10</a:t>
            </a:fld>
            <a:endParaRPr lang="en-US" sz="1200"/>
          </a:p>
        </p:txBody>
      </p:sp>
    </p:spTree>
    <p:extLst>
      <p:ext uri="{BB962C8B-B14F-4D97-AF65-F5344CB8AC3E}">
        <p14:creationId xmlns="" xmlns:p14="http://schemas.microsoft.com/office/powerpoint/2010/main" val="4152877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11</a:t>
            </a:fld>
            <a:endParaRPr lang="en-US" sz="1200"/>
          </a:p>
        </p:txBody>
      </p:sp>
    </p:spTree>
    <p:extLst>
      <p:ext uri="{BB962C8B-B14F-4D97-AF65-F5344CB8AC3E}">
        <p14:creationId xmlns="" xmlns:p14="http://schemas.microsoft.com/office/powerpoint/2010/main" val="2362115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12</a:t>
            </a:fld>
            <a:endParaRPr lang="en-US" sz="1200"/>
          </a:p>
        </p:txBody>
      </p:sp>
    </p:spTree>
    <p:extLst>
      <p:ext uri="{BB962C8B-B14F-4D97-AF65-F5344CB8AC3E}">
        <p14:creationId xmlns="" xmlns:p14="http://schemas.microsoft.com/office/powerpoint/2010/main" val="180251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13</a:t>
            </a:fld>
            <a:endParaRPr lang="en-US" sz="1200"/>
          </a:p>
        </p:txBody>
      </p:sp>
    </p:spTree>
    <p:extLst>
      <p:ext uri="{BB962C8B-B14F-4D97-AF65-F5344CB8AC3E}">
        <p14:creationId xmlns="" xmlns:p14="http://schemas.microsoft.com/office/powerpoint/2010/main" val="1354671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14</a:t>
            </a:fld>
            <a:endParaRPr lang="en-US" sz="1200"/>
          </a:p>
        </p:txBody>
      </p:sp>
    </p:spTree>
    <p:extLst>
      <p:ext uri="{BB962C8B-B14F-4D97-AF65-F5344CB8AC3E}">
        <p14:creationId xmlns="" xmlns:p14="http://schemas.microsoft.com/office/powerpoint/2010/main" val="3094065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15</a:t>
            </a:fld>
            <a:endParaRPr lang="en-US" sz="1200"/>
          </a:p>
        </p:txBody>
      </p:sp>
    </p:spTree>
    <p:extLst>
      <p:ext uri="{BB962C8B-B14F-4D97-AF65-F5344CB8AC3E}">
        <p14:creationId xmlns="" xmlns:p14="http://schemas.microsoft.com/office/powerpoint/2010/main" val="4193940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16</a:t>
            </a:fld>
            <a:endParaRPr lang="en-US" sz="1200"/>
          </a:p>
        </p:txBody>
      </p:sp>
    </p:spTree>
    <p:extLst>
      <p:ext uri="{BB962C8B-B14F-4D97-AF65-F5344CB8AC3E}">
        <p14:creationId xmlns="" xmlns:p14="http://schemas.microsoft.com/office/powerpoint/2010/main" val="3451265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17</a:t>
            </a:fld>
            <a:endParaRPr lang="en-US" sz="1200"/>
          </a:p>
        </p:txBody>
      </p:sp>
    </p:spTree>
    <p:extLst>
      <p:ext uri="{BB962C8B-B14F-4D97-AF65-F5344CB8AC3E}">
        <p14:creationId xmlns="" xmlns:p14="http://schemas.microsoft.com/office/powerpoint/2010/main" val="2759498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18</a:t>
            </a:fld>
            <a:endParaRPr lang="en-US" sz="1200"/>
          </a:p>
        </p:txBody>
      </p:sp>
    </p:spTree>
    <p:extLst>
      <p:ext uri="{BB962C8B-B14F-4D97-AF65-F5344CB8AC3E}">
        <p14:creationId xmlns="" xmlns:p14="http://schemas.microsoft.com/office/powerpoint/2010/main" val="4169054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19</a:t>
            </a:fld>
            <a:endParaRPr lang="en-US" sz="1200"/>
          </a:p>
        </p:txBody>
      </p:sp>
    </p:spTree>
    <p:extLst>
      <p:ext uri="{BB962C8B-B14F-4D97-AF65-F5344CB8AC3E}">
        <p14:creationId xmlns="" xmlns:p14="http://schemas.microsoft.com/office/powerpoint/2010/main" val="271193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2</a:t>
            </a:fld>
            <a:endParaRPr lang="en-US" sz="1200"/>
          </a:p>
        </p:txBody>
      </p:sp>
    </p:spTree>
    <p:extLst>
      <p:ext uri="{BB962C8B-B14F-4D97-AF65-F5344CB8AC3E}">
        <p14:creationId xmlns="" xmlns:p14="http://schemas.microsoft.com/office/powerpoint/2010/main" val="1368833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20</a:t>
            </a:fld>
            <a:endParaRPr lang="en-US" sz="1200"/>
          </a:p>
        </p:txBody>
      </p:sp>
    </p:spTree>
    <p:extLst>
      <p:ext uri="{BB962C8B-B14F-4D97-AF65-F5344CB8AC3E}">
        <p14:creationId xmlns="" xmlns:p14="http://schemas.microsoft.com/office/powerpoint/2010/main" val="4274266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21</a:t>
            </a:fld>
            <a:endParaRPr lang="en-US" sz="1200"/>
          </a:p>
        </p:txBody>
      </p:sp>
    </p:spTree>
    <p:extLst>
      <p:ext uri="{BB962C8B-B14F-4D97-AF65-F5344CB8AC3E}">
        <p14:creationId xmlns="" xmlns:p14="http://schemas.microsoft.com/office/powerpoint/2010/main" val="2691696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3</a:t>
            </a:fld>
            <a:endParaRPr lang="en-US" sz="1200"/>
          </a:p>
        </p:txBody>
      </p:sp>
    </p:spTree>
    <p:extLst>
      <p:ext uri="{BB962C8B-B14F-4D97-AF65-F5344CB8AC3E}">
        <p14:creationId xmlns="" xmlns:p14="http://schemas.microsoft.com/office/powerpoint/2010/main" val="2660534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4</a:t>
            </a:fld>
            <a:endParaRPr lang="en-US" sz="1200"/>
          </a:p>
        </p:txBody>
      </p:sp>
    </p:spTree>
    <p:extLst>
      <p:ext uri="{BB962C8B-B14F-4D97-AF65-F5344CB8AC3E}">
        <p14:creationId xmlns="" xmlns:p14="http://schemas.microsoft.com/office/powerpoint/2010/main" val="2713166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5</a:t>
            </a:fld>
            <a:endParaRPr lang="en-US" sz="1200"/>
          </a:p>
        </p:txBody>
      </p:sp>
    </p:spTree>
    <p:extLst>
      <p:ext uri="{BB962C8B-B14F-4D97-AF65-F5344CB8AC3E}">
        <p14:creationId xmlns="" xmlns:p14="http://schemas.microsoft.com/office/powerpoint/2010/main" val="362007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6</a:t>
            </a:fld>
            <a:endParaRPr lang="en-US" sz="1200"/>
          </a:p>
        </p:txBody>
      </p:sp>
    </p:spTree>
    <p:extLst>
      <p:ext uri="{BB962C8B-B14F-4D97-AF65-F5344CB8AC3E}">
        <p14:creationId xmlns="" xmlns:p14="http://schemas.microsoft.com/office/powerpoint/2010/main" val="321053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7</a:t>
            </a:fld>
            <a:endParaRPr lang="en-US" sz="1200"/>
          </a:p>
        </p:txBody>
      </p:sp>
    </p:spTree>
    <p:extLst>
      <p:ext uri="{BB962C8B-B14F-4D97-AF65-F5344CB8AC3E}">
        <p14:creationId xmlns="" xmlns:p14="http://schemas.microsoft.com/office/powerpoint/2010/main" val="1239827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8</a:t>
            </a:fld>
            <a:endParaRPr lang="en-US" sz="1200"/>
          </a:p>
        </p:txBody>
      </p:sp>
    </p:spTree>
    <p:extLst>
      <p:ext uri="{BB962C8B-B14F-4D97-AF65-F5344CB8AC3E}">
        <p14:creationId xmlns="" xmlns:p14="http://schemas.microsoft.com/office/powerpoint/2010/main" val="950411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7D7DFB16-21EC-0449-A322-52C3FF17930F}" type="slidenum">
              <a:rPr lang="en-US" sz="1200"/>
              <a:pPr eaLnBrk="1" fontAlgn="base" hangingPunct="1">
                <a:spcBef>
                  <a:spcPct val="0"/>
                </a:spcBef>
                <a:spcAft>
                  <a:spcPct val="0"/>
                </a:spcAft>
              </a:pPr>
              <a:t>9</a:t>
            </a:fld>
            <a:endParaRPr lang="en-US" sz="1200"/>
          </a:p>
        </p:txBody>
      </p:sp>
    </p:spTree>
    <p:extLst>
      <p:ext uri="{BB962C8B-B14F-4D97-AF65-F5344CB8AC3E}">
        <p14:creationId xmlns="" xmlns:p14="http://schemas.microsoft.com/office/powerpoint/2010/main" val="245579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C4002B5-F536-8549-B1F3-25AE0AC2B29E}" type="datetimeFigureOut">
              <a:rPr/>
              <a:pPr/>
              <a:t>26/07/2018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A98255-C0C4-7B41-B1B5-82F96C9075D7}" type="slidenum">
              <a:rPr/>
              <a:pPr/>
              <a:t>‹#›</a:t>
            </a:fld>
            <a:endParaRPr lang="en-US"/>
          </a:p>
        </p:txBody>
      </p:sp>
    </p:spTree>
    <p:extLst>
      <p:ext uri="{BB962C8B-B14F-4D97-AF65-F5344CB8AC3E}">
        <p14:creationId xmlns="" xmlns:p14="http://schemas.microsoft.com/office/powerpoint/2010/main" val="2918743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4002B5-F536-8549-B1F3-25AE0AC2B29E}" type="datetimeFigureOut">
              <a:rPr/>
              <a:pPr/>
              <a:t>26/07/2018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A98255-C0C4-7B41-B1B5-82F96C9075D7}" type="slidenum">
              <a:rPr/>
              <a:pPr/>
              <a:t>‹#›</a:t>
            </a:fld>
            <a:endParaRPr lang="en-US"/>
          </a:p>
        </p:txBody>
      </p:sp>
    </p:spTree>
    <p:extLst>
      <p:ext uri="{BB962C8B-B14F-4D97-AF65-F5344CB8AC3E}">
        <p14:creationId xmlns="" xmlns:p14="http://schemas.microsoft.com/office/powerpoint/2010/main" val="1901290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4002B5-F536-8549-B1F3-25AE0AC2B29E}" type="datetimeFigureOut">
              <a:rPr/>
              <a:pPr/>
              <a:t>26/07/2018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A98255-C0C4-7B41-B1B5-82F96C9075D7}" type="slidenum">
              <a:rPr/>
              <a:pPr/>
              <a:t>‹#›</a:t>
            </a:fld>
            <a:endParaRPr lang="en-US"/>
          </a:p>
        </p:txBody>
      </p:sp>
    </p:spTree>
    <p:extLst>
      <p:ext uri="{BB962C8B-B14F-4D97-AF65-F5344CB8AC3E}">
        <p14:creationId xmlns="" xmlns:p14="http://schemas.microsoft.com/office/powerpoint/2010/main" val="258608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4002B5-F536-8549-B1F3-25AE0AC2B29E}" type="datetimeFigureOut">
              <a:rPr/>
              <a:pPr/>
              <a:t>26/07/2018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A98255-C0C4-7B41-B1B5-82F96C9075D7}" type="slidenum">
              <a:rPr/>
              <a:pPr/>
              <a:t>‹#›</a:t>
            </a:fld>
            <a:endParaRPr lang="en-US"/>
          </a:p>
        </p:txBody>
      </p:sp>
    </p:spTree>
    <p:extLst>
      <p:ext uri="{BB962C8B-B14F-4D97-AF65-F5344CB8AC3E}">
        <p14:creationId xmlns="" xmlns:p14="http://schemas.microsoft.com/office/powerpoint/2010/main" val="2508365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4002B5-F536-8549-B1F3-25AE0AC2B29E}" type="datetimeFigureOut">
              <a:rPr/>
              <a:pPr/>
              <a:t>26/07/2018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A98255-C0C4-7B41-B1B5-82F96C9075D7}" type="slidenum">
              <a:rPr/>
              <a:pPr/>
              <a:t>‹#›</a:t>
            </a:fld>
            <a:endParaRPr lang="en-US"/>
          </a:p>
        </p:txBody>
      </p:sp>
    </p:spTree>
    <p:extLst>
      <p:ext uri="{BB962C8B-B14F-4D97-AF65-F5344CB8AC3E}">
        <p14:creationId xmlns="" xmlns:p14="http://schemas.microsoft.com/office/powerpoint/2010/main" val="188519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4002B5-F536-8549-B1F3-25AE0AC2B29E}" type="datetimeFigureOut">
              <a:rPr/>
              <a:pPr/>
              <a:t>26/07/2018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A98255-C0C4-7B41-B1B5-82F96C9075D7}" type="slidenum">
              <a:rPr/>
              <a:pPr/>
              <a:t>‹#›</a:t>
            </a:fld>
            <a:endParaRPr lang="en-US"/>
          </a:p>
        </p:txBody>
      </p:sp>
    </p:spTree>
    <p:extLst>
      <p:ext uri="{BB962C8B-B14F-4D97-AF65-F5344CB8AC3E}">
        <p14:creationId xmlns="" xmlns:p14="http://schemas.microsoft.com/office/powerpoint/2010/main" val="3814836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4002B5-F536-8549-B1F3-25AE0AC2B29E}" type="datetimeFigureOut">
              <a:rPr/>
              <a:pPr/>
              <a:t>26/07/2018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A98255-C0C4-7B41-B1B5-82F96C9075D7}" type="slidenum">
              <a:rPr/>
              <a:pPr/>
              <a:t>‹#›</a:t>
            </a:fld>
            <a:endParaRPr lang="en-US"/>
          </a:p>
        </p:txBody>
      </p:sp>
    </p:spTree>
    <p:extLst>
      <p:ext uri="{BB962C8B-B14F-4D97-AF65-F5344CB8AC3E}">
        <p14:creationId xmlns="" xmlns:p14="http://schemas.microsoft.com/office/powerpoint/2010/main" val="65467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4002B5-F536-8549-B1F3-25AE0AC2B29E}" type="datetimeFigureOut">
              <a:rPr/>
              <a:pPr/>
              <a:t>26/07/2018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A98255-C0C4-7B41-B1B5-82F96C9075D7}" type="slidenum">
              <a:rPr/>
              <a:pPr/>
              <a:t>‹#›</a:t>
            </a:fld>
            <a:endParaRPr lang="en-US"/>
          </a:p>
        </p:txBody>
      </p:sp>
    </p:spTree>
    <p:extLst>
      <p:ext uri="{BB962C8B-B14F-4D97-AF65-F5344CB8AC3E}">
        <p14:creationId xmlns="" xmlns:p14="http://schemas.microsoft.com/office/powerpoint/2010/main" val="3264387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002B5-F536-8549-B1F3-25AE0AC2B29E}" type="datetimeFigureOut">
              <a:rPr/>
              <a:pPr/>
              <a:t>26/07/2018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A98255-C0C4-7B41-B1B5-82F96C9075D7}" type="slidenum">
              <a:rPr/>
              <a:pPr/>
              <a:t>‹#›</a:t>
            </a:fld>
            <a:endParaRPr lang="en-US"/>
          </a:p>
        </p:txBody>
      </p:sp>
    </p:spTree>
    <p:extLst>
      <p:ext uri="{BB962C8B-B14F-4D97-AF65-F5344CB8AC3E}">
        <p14:creationId xmlns="" xmlns:p14="http://schemas.microsoft.com/office/powerpoint/2010/main" val="327052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002B5-F536-8549-B1F3-25AE0AC2B29E}" type="datetimeFigureOut">
              <a:rPr/>
              <a:pPr/>
              <a:t>26/07/2018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A98255-C0C4-7B41-B1B5-82F96C9075D7}" type="slidenum">
              <a:rPr/>
              <a:pPr/>
              <a:t>‹#›</a:t>
            </a:fld>
            <a:endParaRPr lang="en-US"/>
          </a:p>
        </p:txBody>
      </p:sp>
    </p:spTree>
    <p:extLst>
      <p:ext uri="{BB962C8B-B14F-4D97-AF65-F5344CB8AC3E}">
        <p14:creationId xmlns="" xmlns:p14="http://schemas.microsoft.com/office/powerpoint/2010/main" val="2858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002B5-F536-8549-B1F3-25AE0AC2B29E}" type="datetimeFigureOut">
              <a:rPr/>
              <a:pPr/>
              <a:t>26/07/2018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A98255-C0C4-7B41-B1B5-82F96C9075D7}" type="slidenum">
              <a:rPr/>
              <a:pPr/>
              <a:t>‹#›</a:t>
            </a:fld>
            <a:endParaRPr lang="en-US"/>
          </a:p>
        </p:txBody>
      </p:sp>
    </p:spTree>
    <p:extLst>
      <p:ext uri="{BB962C8B-B14F-4D97-AF65-F5344CB8AC3E}">
        <p14:creationId xmlns="" xmlns:p14="http://schemas.microsoft.com/office/powerpoint/2010/main" val="1526265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4002B5-F536-8549-B1F3-25AE0AC2B29E}" type="datetimeFigureOut">
              <a:rPr/>
              <a:pPr/>
              <a:t>26/07/2018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A98255-C0C4-7B41-B1B5-82F96C9075D7}" type="slidenum">
              <a:rPr/>
              <a:pPr/>
              <a:t>‹#›</a:t>
            </a:fld>
            <a:endParaRPr lang="en-US"/>
          </a:p>
        </p:txBody>
      </p:sp>
    </p:spTree>
    <p:extLst>
      <p:ext uri="{BB962C8B-B14F-4D97-AF65-F5344CB8AC3E}">
        <p14:creationId xmlns="" xmlns:p14="http://schemas.microsoft.com/office/powerpoint/2010/main" val="1175630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387975"/>
            <a:ext cx="9144000" cy="1470025"/>
          </a:xfrm>
          <a:prstGeom prst="rect">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ight Arrow 8"/>
          <p:cNvSpPr/>
          <p:nvPr/>
        </p:nvSpPr>
        <p:spPr>
          <a:xfrm>
            <a:off x="0" y="88900"/>
            <a:ext cx="5240338"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solidFill>
                <a:schemeClr val="bg1"/>
              </a:solidFill>
              <a:latin typeface="Arial "/>
              <a:cs typeface="Arial "/>
            </a:endParaRPr>
          </a:p>
        </p:txBody>
      </p:sp>
      <p:sp>
        <p:nvSpPr>
          <p:cNvPr id="14340" name="TextBox 32"/>
          <p:cNvSpPr txBox="1">
            <a:spLocks noChangeArrowheads="1"/>
          </p:cNvSpPr>
          <p:nvPr/>
        </p:nvSpPr>
        <p:spPr bwMode="auto">
          <a:xfrm>
            <a:off x="285750" y="2632616"/>
            <a:ext cx="8567738" cy="1708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50000"/>
              </a:lnSpc>
            </a:pPr>
            <a:r>
              <a:rPr lang="en-US" sz="3600" b="1">
                <a:solidFill>
                  <a:srgbClr val="0D242A"/>
                </a:solidFill>
                <a:latin typeface="Arial " charset="0"/>
                <a:cs typeface="Arial " charset="0"/>
              </a:rPr>
              <a:t>ÁP XE HẬU MÔN-TRỰC TRÀNG</a:t>
            </a:r>
          </a:p>
          <a:p>
            <a:pPr algn="ctr" eaLnBrk="1" hangingPunct="1">
              <a:lnSpc>
                <a:spcPct val="150000"/>
              </a:lnSpc>
            </a:pPr>
            <a:r>
              <a:rPr lang="en-US" sz="3600" b="1">
                <a:solidFill>
                  <a:srgbClr val="0D242A"/>
                </a:solidFill>
                <a:latin typeface="Arial " charset="0"/>
                <a:cs typeface="Arial " charset="0"/>
              </a:rPr>
              <a:t>(ANORECTAL ABSCESS)</a:t>
            </a: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08584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pic>
        <p:nvPicPr>
          <p:cNvPr id="6" name="Picture 5" descr="Screen Shot 2018-01-25 at 3.31.25 PM.png"/>
          <p:cNvPicPr>
            <a:picLocks noChangeAspect="1"/>
          </p:cNvPicPr>
          <p:nvPr/>
        </p:nvPicPr>
        <p:blipFill rotWithShape="1">
          <a:blip r:embed="rId3">
            <a:extLst>
              <a:ext uri="{28A0092B-C50C-407E-A947-70E740481C1C}">
                <a14:useLocalDpi xmlns="" xmlns:a14="http://schemas.microsoft.com/office/drawing/2010/main" val="0"/>
              </a:ext>
            </a:extLst>
          </a:blip>
          <a:srcRect l="1277" r="1338"/>
          <a:stretch/>
        </p:blipFill>
        <p:spPr>
          <a:xfrm>
            <a:off x="116786" y="1560453"/>
            <a:ext cx="8904954" cy="4835207"/>
          </a:xfrm>
          <a:prstGeom prst="rect">
            <a:avLst/>
          </a:prstGeom>
        </p:spPr>
      </p:pic>
      <p:sp>
        <p:nvSpPr>
          <p:cNvPr id="2" name="TextBox 1"/>
          <p:cNvSpPr txBox="1"/>
          <p:nvPr/>
        </p:nvSpPr>
        <p:spPr>
          <a:xfrm>
            <a:off x="116786" y="6395660"/>
            <a:ext cx="1591213" cy="369332"/>
          </a:xfrm>
          <a:prstGeom prst="rect">
            <a:avLst/>
          </a:prstGeom>
          <a:noFill/>
        </p:spPr>
        <p:txBody>
          <a:bodyPr wrap="square" rtlCol="0">
            <a:spAutoFit/>
          </a:bodyPr>
          <a:lstStyle/>
          <a:p>
            <a:r>
              <a:rPr lang="en-US" b="1" i="1">
                <a:latin typeface="Arial"/>
                <a:cs typeface="Arial"/>
              </a:rPr>
              <a:t>Netter 1989</a:t>
            </a:r>
          </a:p>
        </p:txBody>
      </p:sp>
    </p:spTree>
    <p:extLst>
      <p:ext uri="{BB962C8B-B14F-4D97-AF65-F5344CB8AC3E}">
        <p14:creationId xmlns="" xmlns:p14="http://schemas.microsoft.com/office/powerpoint/2010/main" val="31691256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242239" y="1814368"/>
            <a:ext cx="3334341" cy="2977739"/>
          </a:xfrm>
          <a:prstGeom prst="rect">
            <a:avLst/>
          </a:prstGeom>
        </p:spPr>
        <p:txBody>
          <a:bodyPr wrap="square">
            <a:spAutoFit/>
          </a:bodyPr>
          <a:lstStyle/>
          <a:p>
            <a:pPr>
              <a:lnSpc>
                <a:spcPct val="150000"/>
              </a:lnSpc>
            </a:pPr>
            <a:r>
              <a:rPr lang="en-US" b="1" i="1">
                <a:latin typeface="Arial"/>
                <a:cs typeface="Arial"/>
              </a:rPr>
              <a:t>Khoang trên cơ nâng (supralevator space) :</a:t>
            </a:r>
            <a:r>
              <a:rPr lang="en-US" b="1">
                <a:latin typeface="Arial"/>
                <a:cs typeface="Arial"/>
              </a:rPr>
              <a:t> </a:t>
            </a:r>
            <a:r>
              <a:rPr lang="en-US">
                <a:latin typeface="Arial"/>
                <a:cs typeface="Arial"/>
              </a:rPr>
              <a:t>khoang này nằm ở mỗi bên trực tràng. Thành trên là cơ mu cụt , thành dưới là cơ mu trực tràng, thành ngoài là vách chậu, thành trong là trực tràng.</a:t>
            </a:r>
            <a:r>
              <a:rPr lang="en-US">
                <a:effectLst/>
                <a:latin typeface="Arial"/>
                <a:cs typeface="Arial"/>
              </a:rPr>
              <a:t> </a:t>
            </a:r>
            <a:endParaRPr lang="en-US">
              <a:latin typeface="Arial"/>
              <a:cs typeface="Arial"/>
            </a:endParaRPr>
          </a:p>
        </p:txBody>
      </p:sp>
      <p:grpSp>
        <p:nvGrpSpPr>
          <p:cNvPr id="8" name="Group 7"/>
          <p:cNvGrpSpPr/>
          <p:nvPr/>
        </p:nvGrpSpPr>
        <p:grpSpPr>
          <a:xfrm>
            <a:off x="3842365" y="2102294"/>
            <a:ext cx="5091777" cy="2963648"/>
            <a:chOff x="3842365" y="2102294"/>
            <a:chExt cx="5091777" cy="2963648"/>
          </a:xfrm>
        </p:grpSpPr>
        <p:pic>
          <p:nvPicPr>
            <p:cNvPr id="3" name="Picture 2" descr="12132.myextj.jpeg"/>
            <p:cNvPicPr>
              <a:picLocks noChangeAspect="1"/>
            </p:cNvPicPr>
            <p:nvPr/>
          </p:nvPicPr>
          <p:blipFill rotWithShape="1">
            <a:blip r:embed="rId3">
              <a:extLst>
                <a:ext uri="{28A0092B-C50C-407E-A947-70E740481C1C}">
                  <a14:useLocalDpi xmlns="" xmlns:a14="http://schemas.microsoft.com/office/drawing/2010/main" val="0"/>
                </a:ext>
              </a:extLst>
            </a:blip>
            <a:srcRect t="13007" r="13701" b="12652"/>
            <a:stretch/>
          </p:blipFill>
          <p:spPr>
            <a:xfrm>
              <a:off x="3842365" y="2102294"/>
              <a:ext cx="5091777" cy="2963648"/>
            </a:xfrm>
            <a:prstGeom prst="rect">
              <a:avLst/>
            </a:prstGeom>
          </p:spPr>
        </p:pic>
        <p:sp>
          <p:nvSpPr>
            <p:cNvPr id="6" name="Freeform 5"/>
            <p:cNvSpPr/>
            <p:nvPr/>
          </p:nvSpPr>
          <p:spPr>
            <a:xfrm>
              <a:off x="4452381" y="2247351"/>
              <a:ext cx="1240950" cy="1387863"/>
            </a:xfrm>
            <a:custGeom>
              <a:avLst/>
              <a:gdLst>
                <a:gd name="connsiteX0" fmla="*/ 96 w 1240950"/>
                <a:gd name="connsiteY0" fmla="*/ 934 h 1387863"/>
                <a:gd name="connsiteX1" fmla="*/ 58489 w 1240950"/>
                <a:gd name="connsiteY1" fmla="*/ 73931 h 1387863"/>
                <a:gd name="connsiteX2" fmla="*/ 116882 w 1240950"/>
                <a:gd name="connsiteY2" fmla="*/ 146927 h 1387863"/>
                <a:gd name="connsiteX3" fmla="*/ 131480 w 1240950"/>
                <a:gd name="connsiteY3" fmla="*/ 190725 h 1387863"/>
                <a:gd name="connsiteX4" fmla="*/ 189873 w 1240950"/>
                <a:gd name="connsiteY4" fmla="*/ 263721 h 1387863"/>
                <a:gd name="connsiteX5" fmla="*/ 204472 w 1240950"/>
                <a:gd name="connsiteY5" fmla="*/ 365916 h 1387863"/>
                <a:gd name="connsiteX6" fmla="*/ 248266 w 1240950"/>
                <a:gd name="connsiteY6" fmla="*/ 395114 h 1387863"/>
                <a:gd name="connsiteX7" fmla="*/ 292061 w 1240950"/>
                <a:gd name="connsiteY7" fmla="*/ 438912 h 1387863"/>
                <a:gd name="connsiteX8" fmla="*/ 423446 w 1240950"/>
                <a:gd name="connsiteY8" fmla="*/ 511908 h 1387863"/>
                <a:gd name="connsiteX9" fmla="*/ 511035 w 1240950"/>
                <a:gd name="connsiteY9" fmla="*/ 584904 h 1387863"/>
                <a:gd name="connsiteX10" fmla="*/ 569429 w 1240950"/>
                <a:gd name="connsiteY10" fmla="*/ 599504 h 1387863"/>
                <a:gd name="connsiteX11" fmla="*/ 584027 w 1240950"/>
                <a:gd name="connsiteY11" fmla="*/ 643301 h 1387863"/>
                <a:gd name="connsiteX12" fmla="*/ 657018 w 1240950"/>
                <a:gd name="connsiteY12" fmla="*/ 730897 h 1387863"/>
                <a:gd name="connsiteX13" fmla="*/ 744608 w 1240950"/>
                <a:gd name="connsiteY13" fmla="*/ 789294 h 1387863"/>
                <a:gd name="connsiteX14" fmla="*/ 788403 w 1240950"/>
                <a:gd name="connsiteY14" fmla="*/ 833092 h 1387863"/>
                <a:gd name="connsiteX15" fmla="*/ 875993 w 1240950"/>
                <a:gd name="connsiteY15" fmla="*/ 891489 h 1387863"/>
                <a:gd name="connsiteX16" fmla="*/ 919787 w 1240950"/>
                <a:gd name="connsiteY16" fmla="*/ 979084 h 1387863"/>
                <a:gd name="connsiteX17" fmla="*/ 963582 w 1240950"/>
                <a:gd name="connsiteY17" fmla="*/ 1008283 h 1387863"/>
                <a:gd name="connsiteX18" fmla="*/ 992779 w 1240950"/>
                <a:gd name="connsiteY18" fmla="*/ 1052081 h 1387863"/>
                <a:gd name="connsiteX19" fmla="*/ 1080369 w 1240950"/>
                <a:gd name="connsiteY19" fmla="*/ 1125077 h 1387863"/>
                <a:gd name="connsiteX20" fmla="*/ 1094967 w 1240950"/>
                <a:gd name="connsiteY20" fmla="*/ 1168875 h 1387863"/>
                <a:gd name="connsiteX21" fmla="*/ 1182557 w 1240950"/>
                <a:gd name="connsiteY21" fmla="*/ 1300268 h 1387863"/>
                <a:gd name="connsiteX22" fmla="*/ 1211753 w 1240950"/>
                <a:gd name="connsiteY22" fmla="*/ 1344066 h 1387863"/>
                <a:gd name="connsiteX23" fmla="*/ 1226351 w 1240950"/>
                <a:gd name="connsiteY23" fmla="*/ 1387863 h 1387863"/>
                <a:gd name="connsiteX24" fmla="*/ 1240950 w 1240950"/>
                <a:gd name="connsiteY24" fmla="*/ 1344066 h 1387863"/>
                <a:gd name="connsiteX25" fmla="*/ 1197155 w 1240950"/>
                <a:gd name="connsiteY25" fmla="*/ 1183474 h 1387863"/>
                <a:gd name="connsiteX26" fmla="*/ 1167958 w 1240950"/>
                <a:gd name="connsiteY26" fmla="*/ 1066680 h 1387863"/>
                <a:gd name="connsiteX27" fmla="*/ 1182557 w 1240950"/>
                <a:gd name="connsiteY27" fmla="*/ 701698 h 1387863"/>
                <a:gd name="connsiteX28" fmla="*/ 1211753 w 1240950"/>
                <a:gd name="connsiteY28" fmla="*/ 584904 h 1387863"/>
                <a:gd name="connsiteX29" fmla="*/ 1182557 w 1240950"/>
                <a:gd name="connsiteY29" fmla="*/ 555706 h 1387863"/>
                <a:gd name="connsiteX30" fmla="*/ 1094967 w 1240950"/>
                <a:gd name="connsiteY30" fmla="*/ 614103 h 1387863"/>
                <a:gd name="connsiteX31" fmla="*/ 1036574 w 1240950"/>
                <a:gd name="connsiteY31" fmla="*/ 555706 h 1387863"/>
                <a:gd name="connsiteX32" fmla="*/ 934386 w 1240950"/>
                <a:gd name="connsiteY32" fmla="*/ 497309 h 1387863"/>
                <a:gd name="connsiteX33" fmla="*/ 875993 w 1240950"/>
                <a:gd name="connsiteY33" fmla="*/ 468110 h 1387863"/>
                <a:gd name="connsiteX34" fmla="*/ 817599 w 1240950"/>
                <a:gd name="connsiteY34" fmla="*/ 453511 h 1387863"/>
                <a:gd name="connsiteX35" fmla="*/ 773805 w 1240950"/>
                <a:gd name="connsiteY35" fmla="*/ 424313 h 1387863"/>
                <a:gd name="connsiteX36" fmla="*/ 759206 w 1240950"/>
                <a:gd name="connsiteY36" fmla="*/ 380515 h 1387863"/>
                <a:gd name="connsiteX37" fmla="*/ 671617 w 1240950"/>
                <a:gd name="connsiteY37" fmla="*/ 307519 h 1387863"/>
                <a:gd name="connsiteX38" fmla="*/ 569429 w 1240950"/>
                <a:gd name="connsiteY38" fmla="*/ 234522 h 1387863"/>
                <a:gd name="connsiteX39" fmla="*/ 525634 w 1240950"/>
                <a:gd name="connsiteY39" fmla="*/ 205324 h 1387863"/>
                <a:gd name="connsiteX40" fmla="*/ 408847 w 1240950"/>
                <a:gd name="connsiteY40" fmla="*/ 176125 h 1387863"/>
                <a:gd name="connsiteX41" fmla="*/ 321258 w 1240950"/>
                <a:gd name="connsiteY41" fmla="*/ 146927 h 1387863"/>
                <a:gd name="connsiteX42" fmla="*/ 233668 w 1240950"/>
                <a:gd name="connsiteY42" fmla="*/ 88530 h 1387863"/>
                <a:gd name="connsiteX43" fmla="*/ 73087 w 1240950"/>
                <a:gd name="connsiteY43" fmla="*/ 44732 h 1387863"/>
                <a:gd name="connsiteX44" fmla="*/ 96 w 1240950"/>
                <a:gd name="connsiteY44" fmla="*/ 934 h 138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40950" h="1387863">
                  <a:moveTo>
                    <a:pt x="96" y="934"/>
                  </a:moveTo>
                  <a:cubicBezTo>
                    <a:pt x="-2337" y="5801"/>
                    <a:pt x="41975" y="47507"/>
                    <a:pt x="58489" y="73931"/>
                  </a:cubicBezTo>
                  <a:cubicBezTo>
                    <a:pt x="108854" y="154521"/>
                    <a:pt x="25829" y="86220"/>
                    <a:pt x="116882" y="146927"/>
                  </a:cubicBezTo>
                  <a:cubicBezTo>
                    <a:pt x="121748" y="161526"/>
                    <a:pt x="121867" y="178708"/>
                    <a:pt x="131480" y="190725"/>
                  </a:cubicBezTo>
                  <a:cubicBezTo>
                    <a:pt x="206945" y="285063"/>
                    <a:pt x="153180" y="153632"/>
                    <a:pt x="189873" y="263721"/>
                  </a:cubicBezTo>
                  <a:cubicBezTo>
                    <a:pt x="194739" y="297786"/>
                    <a:pt x="190497" y="334471"/>
                    <a:pt x="204472" y="365916"/>
                  </a:cubicBezTo>
                  <a:cubicBezTo>
                    <a:pt x="211597" y="381949"/>
                    <a:pt x="234788" y="383882"/>
                    <a:pt x="248266" y="395114"/>
                  </a:cubicBezTo>
                  <a:cubicBezTo>
                    <a:pt x="264126" y="408332"/>
                    <a:pt x="275765" y="426236"/>
                    <a:pt x="292061" y="438912"/>
                  </a:cubicBezTo>
                  <a:cubicBezTo>
                    <a:pt x="367356" y="497479"/>
                    <a:pt x="357367" y="489881"/>
                    <a:pt x="423446" y="511908"/>
                  </a:cubicBezTo>
                  <a:cubicBezTo>
                    <a:pt x="449752" y="538216"/>
                    <a:pt x="475468" y="569660"/>
                    <a:pt x="511035" y="584904"/>
                  </a:cubicBezTo>
                  <a:cubicBezTo>
                    <a:pt x="529476" y="592808"/>
                    <a:pt x="549964" y="594637"/>
                    <a:pt x="569429" y="599504"/>
                  </a:cubicBezTo>
                  <a:cubicBezTo>
                    <a:pt x="574295" y="614103"/>
                    <a:pt x="577145" y="629537"/>
                    <a:pt x="584027" y="643301"/>
                  </a:cubicBezTo>
                  <a:cubicBezTo>
                    <a:pt x="599363" y="673975"/>
                    <a:pt x="630601" y="710349"/>
                    <a:pt x="657018" y="730897"/>
                  </a:cubicBezTo>
                  <a:cubicBezTo>
                    <a:pt x="684716" y="752441"/>
                    <a:pt x="719796" y="764480"/>
                    <a:pt x="744608" y="789294"/>
                  </a:cubicBezTo>
                  <a:cubicBezTo>
                    <a:pt x="759206" y="803893"/>
                    <a:pt x="772107" y="820416"/>
                    <a:pt x="788403" y="833092"/>
                  </a:cubicBezTo>
                  <a:cubicBezTo>
                    <a:pt x="816101" y="854636"/>
                    <a:pt x="875993" y="891489"/>
                    <a:pt x="875993" y="891489"/>
                  </a:cubicBezTo>
                  <a:cubicBezTo>
                    <a:pt x="887866" y="927110"/>
                    <a:pt x="891488" y="950783"/>
                    <a:pt x="919787" y="979084"/>
                  </a:cubicBezTo>
                  <a:cubicBezTo>
                    <a:pt x="932193" y="991491"/>
                    <a:pt x="948984" y="998550"/>
                    <a:pt x="963582" y="1008283"/>
                  </a:cubicBezTo>
                  <a:cubicBezTo>
                    <a:pt x="973314" y="1022882"/>
                    <a:pt x="981547" y="1038602"/>
                    <a:pt x="992779" y="1052081"/>
                  </a:cubicBezTo>
                  <a:cubicBezTo>
                    <a:pt x="1027903" y="1094232"/>
                    <a:pt x="1037308" y="1096367"/>
                    <a:pt x="1080369" y="1125077"/>
                  </a:cubicBezTo>
                  <a:cubicBezTo>
                    <a:pt x="1085235" y="1139676"/>
                    <a:pt x="1087494" y="1155422"/>
                    <a:pt x="1094967" y="1168875"/>
                  </a:cubicBezTo>
                  <a:cubicBezTo>
                    <a:pt x="1094971" y="1168883"/>
                    <a:pt x="1167956" y="1278366"/>
                    <a:pt x="1182557" y="1300268"/>
                  </a:cubicBezTo>
                  <a:cubicBezTo>
                    <a:pt x="1192289" y="1314867"/>
                    <a:pt x="1206205" y="1327421"/>
                    <a:pt x="1211753" y="1344066"/>
                  </a:cubicBezTo>
                  <a:lnTo>
                    <a:pt x="1226351" y="1387863"/>
                  </a:lnTo>
                  <a:cubicBezTo>
                    <a:pt x="1231217" y="1373264"/>
                    <a:pt x="1240950" y="1359455"/>
                    <a:pt x="1240950" y="1344066"/>
                  </a:cubicBezTo>
                  <a:cubicBezTo>
                    <a:pt x="1240950" y="1302798"/>
                    <a:pt x="1208604" y="1217823"/>
                    <a:pt x="1197155" y="1183474"/>
                  </a:cubicBezTo>
                  <a:cubicBezTo>
                    <a:pt x="1174711" y="1116137"/>
                    <a:pt x="1185575" y="1154764"/>
                    <a:pt x="1167958" y="1066680"/>
                  </a:cubicBezTo>
                  <a:cubicBezTo>
                    <a:pt x="1172824" y="945019"/>
                    <a:pt x="1171534" y="822956"/>
                    <a:pt x="1182557" y="701698"/>
                  </a:cubicBezTo>
                  <a:cubicBezTo>
                    <a:pt x="1186190" y="661733"/>
                    <a:pt x="1202021" y="623835"/>
                    <a:pt x="1211753" y="584904"/>
                  </a:cubicBezTo>
                  <a:cubicBezTo>
                    <a:pt x="1226966" y="524049"/>
                    <a:pt x="1246229" y="502642"/>
                    <a:pt x="1182557" y="555706"/>
                  </a:cubicBezTo>
                  <a:cubicBezTo>
                    <a:pt x="1109658" y="616460"/>
                    <a:pt x="1171931" y="588447"/>
                    <a:pt x="1094967" y="614103"/>
                  </a:cubicBezTo>
                  <a:cubicBezTo>
                    <a:pt x="1063116" y="518542"/>
                    <a:pt x="1107354" y="612334"/>
                    <a:pt x="1036574" y="555706"/>
                  </a:cubicBezTo>
                  <a:cubicBezTo>
                    <a:pt x="943495" y="481238"/>
                    <a:pt x="1095458" y="529525"/>
                    <a:pt x="934386" y="497309"/>
                  </a:cubicBezTo>
                  <a:cubicBezTo>
                    <a:pt x="914922" y="487576"/>
                    <a:pt x="896369" y="475752"/>
                    <a:pt x="875993" y="468110"/>
                  </a:cubicBezTo>
                  <a:cubicBezTo>
                    <a:pt x="857207" y="461065"/>
                    <a:pt x="836040" y="461415"/>
                    <a:pt x="817599" y="453511"/>
                  </a:cubicBezTo>
                  <a:cubicBezTo>
                    <a:pt x="801473" y="446599"/>
                    <a:pt x="788403" y="434046"/>
                    <a:pt x="773805" y="424313"/>
                  </a:cubicBezTo>
                  <a:cubicBezTo>
                    <a:pt x="768939" y="409714"/>
                    <a:pt x="767742" y="393320"/>
                    <a:pt x="759206" y="380515"/>
                  </a:cubicBezTo>
                  <a:cubicBezTo>
                    <a:pt x="727218" y="332530"/>
                    <a:pt x="712013" y="341185"/>
                    <a:pt x="671617" y="307519"/>
                  </a:cubicBezTo>
                  <a:cubicBezTo>
                    <a:pt x="554890" y="210240"/>
                    <a:pt x="706943" y="313107"/>
                    <a:pt x="569429" y="234522"/>
                  </a:cubicBezTo>
                  <a:cubicBezTo>
                    <a:pt x="554196" y="225817"/>
                    <a:pt x="542123" y="211320"/>
                    <a:pt x="525634" y="205324"/>
                  </a:cubicBezTo>
                  <a:cubicBezTo>
                    <a:pt x="487923" y="191610"/>
                    <a:pt x="446915" y="188815"/>
                    <a:pt x="408847" y="176125"/>
                  </a:cubicBezTo>
                  <a:lnTo>
                    <a:pt x="321258" y="146927"/>
                  </a:lnTo>
                  <a:cubicBezTo>
                    <a:pt x="292061" y="127461"/>
                    <a:pt x="268077" y="95412"/>
                    <a:pt x="233668" y="88530"/>
                  </a:cubicBezTo>
                  <a:cubicBezTo>
                    <a:pt x="194492" y="80694"/>
                    <a:pt x="104840" y="65902"/>
                    <a:pt x="73087" y="44732"/>
                  </a:cubicBezTo>
                  <a:cubicBezTo>
                    <a:pt x="21195" y="10135"/>
                    <a:pt x="2529" y="-3933"/>
                    <a:pt x="96" y="934"/>
                  </a:cubicBez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7240749" y="2260384"/>
              <a:ext cx="1154034" cy="1246426"/>
            </a:xfrm>
            <a:custGeom>
              <a:avLst/>
              <a:gdLst>
                <a:gd name="connsiteX0" fmla="*/ 116786 w 1154034"/>
                <a:gd name="connsiteY0" fmla="*/ 455077 h 1246426"/>
                <a:gd name="connsiteX1" fmla="*/ 102188 w 1154034"/>
                <a:gd name="connsiteY1" fmla="*/ 688665 h 1246426"/>
                <a:gd name="connsiteX2" fmla="*/ 87589 w 1154034"/>
                <a:gd name="connsiteY2" fmla="*/ 732463 h 1246426"/>
                <a:gd name="connsiteX3" fmla="*/ 72991 w 1154034"/>
                <a:gd name="connsiteY3" fmla="*/ 790860 h 1246426"/>
                <a:gd name="connsiteX4" fmla="*/ 58393 w 1154034"/>
                <a:gd name="connsiteY4" fmla="*/ 834658 h 1246426"/>
                <a:gd name="connsiteX5" fmla="*/ 14598 w 1154034"/>
                <a:gd name="connsiteY5" fmla="*/ 980651 h 1246426"/>
                <a:gd name="connsiteX6" fmla="*/ 0 w 1154034"/>
                <a:gd name="connsiteY6" fmla="*/ 1024448 h 1246426"/>
                <a:gd name="connsiteX7" fmla="*/ 14598 w 1154034"/>
                <a:gd name="connsiteY7" fmla="*/ 1243437 h 1246426"/>
                <a:gd name="connsiteX8" fmla="*/ 29196 w 1154034"/>
                <a:gd name="connsiteY8" fmla="*/ 1199639 h 1246426"/>
                <a:gd name="connsiteX9" fmla="*/ 72991 w 1154034"/>
                <a:gd name="connsiteY9" fmla="*/ 1170441 h 1246426"/>
                <a:gd name="connsiteX10" fmla="*/ 102188 w 1154034"/>
                <a:gd name="connsiteY10" fmla="*/ 1126643 h 1246426"/>
                <a:gd name="connsiteX11" fmla="*/ 145983 w 1154034"/>
                <a:gd name="connsiteY11" fmla="*/ 1082845 h 1246426"/>
                <a:gd name="connsiteX12" fmla="*/ 160581 w 1154034"/>
                <a:gd name="connsiteY12" fmla="*/ 1039048 h 1246426"/>
                <a:gd name="connsiteX13" fmla="*/ 233572 w 1154034"/>
                <a:gd name="connsiteY13" fmla="*/ 951452 h 1246426"/>
                <a:gd name="connsiteX14" fmla="*/ 262769 w 1154034"/>
                <a:gd name="connsiteY14" fmla="*/ 907654 h 1246426"/>
                <a:gd name="connsiteX15" fmla="*/ 350359 w 1154034"/>
                <a:gd name="connsiteY15" fmla="*/ 834658 h 1246426"/>
                <a:gd name="connsiteX16" fmla="*/ 540136 w 1154034"/>
                <a:gd name="connsiteY16" fmla="*/ 790860 h 1246426"/>
                <a:gd name="connsiteX17" fmla="*/ 583931 w 1154034"/>
                <a:gd name="connsiteY17" fmla="*/ 776261 h 1246426"/>
                <a:gd name="connsiteX18" fmla="*/ 671521 w 1154034"/>
                <a:gd name="connsiteY18" fmla="*/ 717864 h 1246426"/>
                <a:gd name="connsiteX19" fmla="*/ 715316 w 1154034"/>
                <a:gd name="connsiteY19" fmla="*/ 615669 h 1246426"/>
                <a:gd name="connsiteX20" fmla="*/ 759111 w 1154034"/>
                <a:gd name="connsiteY20" fmla="*/ 571871 h 1246426"/>
                <a:gd name="connsiteX21" fmla="*/ 817504 w 1154034"/>
                <a:gd name="connsiteY21" fmla="*/ 557272 h 1246426"/>
                <a:gd name="connsiteX22" fmla="*/ 905093 w 1154034"/>
                <a:gd name="connsiteY22" fmla="*/ 498875 h 1246426"/>
                <a:gd name="connsiteX23" fmla="*/ 948888 w 1154034"/>
                <a:gd name="connsiteY23" fmla="*/ 469677 h 1246426"/>
                <a:gd name="connsiteX24" fmla="*/ 978085 w 1154034"/>
                <a:gd name="connsiteY24" fmla="*/ 425879 h 1246426"/>
                <a:gd name="connsiteX25" fmla="*/ 992683 w 1154034"/>
                <a:gd name="connsiteY25" fmla="*/ 382081 h 1246426"/>
                <a:gd name="connsiteX26" fmla="*/ 1036478 w 1154034"/>
                <a:gd name="connsiteY26" fmla="*/ 352883 h 1246426"/>
                <a:gd name="connsiteX27" fmla="*/ 1065674 w 1154034"/>
                <a:gd name="connsiteY27" fmla="*/ 309085 h 1246426"/>
                <a:gd name="connsiteX28" fmla="*/ 1094871 w 1154034"/>
                <a:gd name="connsiteY28" fmla="*/ 221489 h 1246426"/>
                <a:gd name="connsiteX29" fmla="*/ 1109469 w 1154034"/>
                <a:gd name="connsiteY29" fmla="*/ 177692 h 1246426"/>
                <a:gd name="connsiteX30" fmla="*/ 1124068 w 1154034"/>
                <a:gd name="connsiteY30" fmla="*/ 104695 h 1246426"/>
                <a:gd name="connsiteX31" fmla="*/ 1153264 w 1154034"/>
                <a:gd name="connsiteY31" fmla="*/ 2501 h 1246426"/>
                <a:gd name="connsiteX32" fmla="*/ 1065674 w 1154034"/>
                <a:gd name="connsiteY32" fmla="*/ 31699 h 1246426"/>
                <a:gd name="connsiteX33" fmla="*/ 1021880 w 1154034"/>
                <a:gd name="connsiteY33" fmla="*/ 46298 h 1246426"/>
                <a:gd name="connsiteX34" fmla="*/ 934290 w 1154034"/>
                <a:gd name="connsiteY34" fmla="*/ 90096 h 1246426"/>
                <a:gd name="connsiteX35" fmla="*/ 890495 w 1154034"/>
                <a:gd name="connsiteY35" fmla="*/ 119295 h 1246426"/>
                <a:gd name="connsiteX36" fmla="*/ 846700 w 1154034"/>
                <a:gd name="connsiteY36" fmla="*/ 133894 h 1246426"/>
                <a:gd name="connsiteX37" fmla="*/ 802905 w 1154034"/>
                <a:gd name="connsiteY37" fmla="*/ 163092 h 1246426"/>
                <a:gd name="connsiteX38" fmla="*/ 759111 w 1154034"/>
                <a:gd name="connsiteY38" fmla="*/ 177692 h 1246426"/>
                <a:gd name="connsiteX39" fmla="*/ 715316 w 1154034"/>
                <a:gd name="connsiteY39" fmla="*/ 206890 h 1246426"/>
                <a:gd name="connsiteX40" fmla="*/ 627726 w 1154034"/>
                <a:gd name="connsiteY40" fmla="*/ 221489 h 1246426"/>
                <a:gd name="connsiteX41" fmla="*/ 583931 w 1154034"/>
                <a:gd name="connsiteY41" fmla="*/ 236089 h 1246426"/>
                <a:gd name="connsiteX42" fmla="*/ 525538 w 1154034"/>
                <a:gd name="connsiteY42" fmla="*/ 250688 h 1246426"/>
                <a:gd name="connsiteX43" fmla="*/ 481743 w 1154034"/>
                <a:gd name="connsiteY43" fmla="*/ 294486 h 1246426"/>
                <a:gd name="connsiteX44" fmla="*/ 437948 w 1154034"/>
                <a:gd name="connsiteY44" fmla="*/ 309085 h 1246426"/>
                <a:gd name="connsiteX45" fmla="*/ 394153 w 1154034"/>
                <a:gd name="connsiteY45" fmla="*/ 338283 h 1246426"/>
                <a:gd name="connsiteX46" fmla="*/ 335760 w 1154034"/>
                <a:gd name="connsiteY46" fmla="*/ 425879 h 1246426"/>
                <a:gd name="connsiteX47" fmla="*/ 306564 w 1154034"/>
                <a:gd name="connsiteY47" fmla="*/ 513474 h 1246426"/>
                <a:gd name="connsiteX48" fmla="*/ 248171 w 1154034"/>
                <a:gd name="connsiteY48" fmla="*/ 528074 h 1246426"/>
                <a:gd name="connsiteX49" fmla="*/ 116786 w 1154034"/>
                <a:gd name="connsiteY49" fmla="*/ 455077 h 12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54034" h="1246426">
                  <a:moveTo>
                    <a:pt x="116786" y="455077"/>
                  </a:moveTo>
                  <a:cubicBezTo>
                    <a:pt x="92456" y="481842"/>
                    <a:pt x="110355" y="611079"/>
                    <a:pt x="102188" y="688665"/>
                  </a:cubicBezTo>
                  <a:cubicBezTo>
                    <a:pt x="100577" y="703969"/>
                    <a:pt x="91816" y="717666"/>
                    <a:pt x="87589" y="732463"/>
                  </a:cubicBezTo>
                  <a:cubicBezTo>
                    <a:pt x="82077" y="751756"/>
                    <a:pt x="78503" y="771567"/>
                    <a:pt x="72991" y="790860"/>
                  </a:cubicBezTo>
                  <a:cubicBezTo>
                    <a:pt x="68764" y="805657"/>
                    <a:pt x="62620" y="819861"/>
                    <a:pt x="58393" y="834658"/>
                  </a:cubicBezTo>
                  <a:cubicBezTo>
                    <a:pt x="14272" y="989094"/>
                    <a:pt x="83976" y="772504"/>
                    <a:pt x="14598" y="980651"/>
                  </a:cubicBezTo>
                  <a:lnTo>
                    <a:pt x="0" y="1024448"/>
                  </a:lnTo>
                  <a:cubicBezTo>
                    <a:pt x="4866" y="1097444"/>
                    <a:pt x="2572" y="1171274"/>
                    <a:pt x="14598" y="1243437"/>
                  </a:cubicBezTo>
                  <a:cubicBezTo>
                    <a:pt x="17128" y="1258617"/>
                    <a:pt x="19583" y="1211656"/>
                    <a:pt x="29196" y="1199639"/>
                  </a:cubicBezTo>
                  <a:cubicBezTo>
                    <a:pt x="40156" y="1185938"/>
                    <a:pt x="58393" y="1180174"/>
                    <a:pt x="72991" y="1170441"/>
                  </a:cubicBezTo>
                  <a:cubicBezTo>
                    <a:pt x="82723" y="1155842"/>
                    <a:pt x="90956" y="1140122"/>
                    <a:pt x="102188" y="1126643"/>
                  </a:cubicBezTo>
                  <a:cubicBezTo>
                    <a:pt x="115405" y="1110782"/>
                    <a:pt x="134531" y="1100024"/>
                    <a:pt x="145983" y="1082845"/>
                  </a:cubicBezTo>
                  <a:cubicBezTo>
                    <a:pt x="154519" y="1070041"/>
                    <a:pt x="153699" y="1052812"/>
                    <a:pt x="160581" y="1039048"/>
                  </a:cubicBezTo>
                  <a:cubicBezTo>
                    <a:pt x="187765" y="984675"/>
                    <a:pt x="193213" y="999886"/>
                    <a:pt x="233572" y="951452"/>
                  </a:cubicBezTo>
                  <a:cubicBezTo>
                    <a:pt x="244804" y="937973"/>
                    <a:pt x="251537" y="921133"/>
                    <a:pt x="262769" y="907654"/>
                  </a:cubicBezTo>
                  <a:cubicBezTo>
                    <a:pt x="282990" y="883388"/>
                    <a:pt x="319964" y="848168"/>
                    <a:pt x="350359" y="834658"/>
                  </a:cubicBezTo>
                  <a:cubicBezTo>
                    <a:pt x="426292" y="800908"/>
                    <a:pt x="457009" y="802737"/>
                    <a:pt x="540136" y="790860"/>
                  </a:cubicBezTo>
                  <a:cubicBezTo>
                    <a:pt x="554734" y="785994"/>
                    <a:pt x="570480" y="783734"/>
                    <a:pt x="583931" y="776261"/>
                  </a:cubicBezTo>
                  <a:cubicBezTo>
                    <a:pt x="614605" y="759219"/>
                    <a:pt x="671521" y="717864"/>
                    <a:pt x="671521" y="717864"/>
                  </a:cubicBezTo>
                  <a:cubicBezTo>
                    <a:pt x="683434" y="682120"/>
                    <a:pt x="692766" y="647242"/>
                    <a:pt x="715316" y="615669"/>
                  </a:cubicBezTo>
                  <a:cubicBezTo>
                    <a:pt x="727316" y="598868"/>
                    <a:pt x="741186" y="582115"/>
                    <a:pt x="759111" y="571871"/>
                  </a:cubicBezTo>
                  <a:cubicBezTo>
                    <a:pt x="776531" y="561916"/>
                    <a:pt x="798040" y="562138"/>
                    <a:pt x="817504" y="557272"/>
                  </a:cubicBezTo>
                  <a:lnTo>
                    <a:pt x="905093" y="498875"/>
                  </a:lnTo>
                  <a:lnTo>
                    <a:pt x="948888" y="469677"/>
                  </a:lnTo>
                  <a:cubicBezTo>
                    <a:pt x="958620" y="455078"/>
                    <a:pt x="970239" y="441573"/>
                    <a:pt x="978085" y="425879"/>
                  </a:cubicBezTo>
                  <a:cubicBezTo>
                    <a:pt x="984967" y="412115"/>
                    <a:pt x="983070" y="394098"/>
                    <a:pt x="992683" y="382081"/>
                  </a:cubicBezTo>
                  <a:cubicBezTo>
                    <a:pt x="1003643" y="368380"/>
                    <a:pt x="1021880" y="362616"/>
                    <a:pt x="1036478" y="352883"/>
                  </a:cubicBezTo>
                  <a:cubicBezTo>
                    <a:pt x="1046210" y="338284"/>
                    <a:pt x="1058548" y="325119"/>
                    <a:pt x="1065674" y="309085"/>
                  </a:cubicBezTo>
                  <a:cubicBezTo>
                    <a:pt x="1078173" y="280959"/>
                    <a:pt x="1085139" y="250688"/>
                    <a:pt x="1094871" y="221489"/>
                  </a:cubicBezTo>
                  <a:cubicBezTo>
                    <a:pt x="1099737" y="206890"/>
                    <a:pt x="1106451" y="192782"/>
                    <a:pt x="1109469" y="177692"/>
                  </a:cubicBezTo>
                  <a:cubicBezTo>
                    <a:pt x="1114335" y="153360"/>
                    <a:pt x="1118050" y="128768"/>
                    <a:pt x="1124068" y="104695"/>
                  </a:cubicBezTo>
                  <a:cubicBezTo>
                    <a:pt x="1126193" y="96196"/>
                    <a:pt x="1159470" y="4984"/>
                    <a:pt x="1153264" y="2501"/>
                  </a:cubicBezTo>
                  <a:cubicBezTo>
                    <a:pt x="1124689" y="-8930"/>
                    <a:pt x="1094871" y="21966"/>
                    <a:pt x="1065674" y="31699"/>
                  </a:cubicBezTo>
                  <a:lnTo>
                    <a:pt x="1021880" y="46298"/>
                  </a:lnTo>
                  <a:cubicBezTo>
                    <a:pt x="896368" y="129979"/>
                    <a:pt x="1055170" y="29652"/>
                    <a:pt x="934290" y="90096"/>
                  </a:cubicBezTo>
                  <a:cubicBezTo>
                    <a:pt x="918597" y="97943"/>
                    <a:pt x="906188" y="111448"/>
                    <a:pt x="890495" y="119295"/>
                  </a:cubicBezTo>
                  <a:cubicBezTo>
                    <a:pt x="876732" y="126177"/>
                    <a:pt x="860463" y="127012"/>
                    <a:pt x="846700" y="133894"/>
                  </a:cubicBezTo>
                  <a:cubicBezTo>
                    <a:pt x="831007" y="141741"/>
                    <a:pt x="818598" y="155245"/>
                    <a:pt x="802905" y="163092"/>
                  </a:cubicBezTo>
                  <a:cubicBezTo>
                    <a:pt x="789142" y="169974"/>
                    <a:pt x="772874" y="170810"/>
                    <a:pt x="759111" y="177692"/>
                  </a:cubicBezTo>
                  <a:cubicBezTo>
                    <a:pt x="743418" y="185539"/>
                    <a:pt x="731961" y="201341"/>
                    <a:pt x="715316" y="206890"/>
                  </a:cubicBezTo>
                  <a:cubicBezTo>
                    <a:pt x="687236" y="216251"/>
                    <a:pt x="656923" y="216623"/>
                    <a:pt x="627726" y="221489"/>
                  </a:cubicBezTo>
                  <a:cubicBezTo>
                    <a:pt x="613128" y="226356"/>
                    <a:pt x="598727" y="231861"/>
                    <a:pt x="583931" y="236089"/>
                  </a:cubicBezTo>
                  <a:cubicBezTo>
                    <a:pt x="564640" y="241601"/>
                    <a:pt x="542958" y="240733"/>
                    <a:pt x="525538" y="250688"/>
                  </a:cubicBezTo>
                  <a:cubicBezTo>
                    <a:pt x="507613" y="260932"/>
                    <a:pt x="498921" y="283033"/>
                    <a:pt x="481743" y="294486"/>
                  </a:cubicBezTo>
                  <a:cubicBezTo>
                    <a:pt x="468940" y="303022"/>
                    <a:pt x="451711" y="302203"/>
                    <a:pt x="437948" y="309085"/>
                  </a:cubicBezTo>
                  <a:cubicBezTo>
                    <a:pt x="422255" y="316932"/>
                    <a:pt x="408751" y="328550"/>
                    <a:pt x="394153" y="338283"/>
                  </a:cubicBezTo>
                  <a:cubicBezTo>
                    <a:pt x="374689" y="367482"/>
                    <a:pt x="346856" y="392588"/>
                    <a:pt x="335760" y="425879"/>
                  </a:cubicBezTo>
                  <a:cubicBezTo>
                    <a:pt x="326028" y="455077"/>
                    <a:pt x="336422" y="506009"/>
                    <a:pt x="306564" y="513474"/>
                  </a:cubicBezTo>
                  <a:lnTo>
                    <a:pt x="248171" y="528074"/>
                  </a:lnTo>
                  <a:cubicBezTo>
                    <a:pt x="126555" y="512870"/>
                    <a:pt x="141116" y="428312"/>
                    <a:pt x="116786" y="455077"/>
                  </a:cubicBez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536754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pic>
        <p:nvPicPr>
          <p:cNvPr id="3" name="Picture 2" descr="Screen Shot 2018-01-26 at 11.57.40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55600" y="29198"/>
            <a:ext cx="8422689" cy="6858000"/>
          </a:xfrm>
          <a:prstGeom prst="rect">
            <a:avLst/>
          </a:prstGeom>
        </p:spPr>
      </p:pic>
    </p:spTree>
    <p:extLst>
      <p:ext uri="{BB962C8B-B14F-4D97-AF65-F5344CB8AC3E}">
        <p14:creationId xmlns="" xmlns:p14="http://schemas.microsoft.com/office/powerpoint/2010/main" val="35367543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trên cơ nâng: type I</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pic>
        <p:nvPicPr>
          <p:cNvPr id="2" name="Picture 1" descr="Screen Shot 2018-01-26 at 11.04.58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80281" y="1767173"/>
            <a:ext cx="7101693" cy="5025669"/>
          </a:xfrm>
          <a:prstGeom prst="rect">
            <a:avLst/>
          </a:prstGeom>
        </p:spPr>
      </p:pic>
    </p:spTree>
    <p:extLst>
      <p:ext uri="{BB962C8B-B14F-4D97-AF65-F5344CB8AC3E}">
        <p14:creationId xmlns="" xmlns:p14="http://schemas.microsoft.com/office/powerpoint/2010/main" val="3536754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trên cơ nâng: type II</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pic>
        <p:nvPicPr>
          <p:cNvPr id="2" name="Picture 1" descr="Screen Shot 2018-01-26 at 11.06.22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2413250"/>
            <a:ext cx="9144000" cy="3975652"/>
          </a:xfrm>
          <a:prstGeom prst="rect">
            <a:avLst/>
          </a:prstGeom>
        </p:spPr>
      </p:pic>
      <p:sp>
        <p:nvSpPr>
          <p:cNvPr id="3" name="TextBox 2"/>
          <p:cNvSpPr txBox="1"/>
          <p:nvPr/>
        </p:nvSpPr>
        <p:spPr>
          <a:xfrm>
            <a:off x="1926974" y="1737311"/>
            <a:ext cx="5780920" cy="923330"/>
          </a:xfrm>
          <a:prstGeom prst="rect">
            <a:avLst/>
          </a:prstGeom>
          <a:noFill/>
        </p:spPr>
        <p:txBody>
          <a:bodyPr wrap="square" rtlCol="0">
            <a:spAutoFit/>
          </a:bodyPr>
          <a:lstStyle/>
          <a:p>
            <a:r>
              <a:rPr lang="en-US" b="1" i="1">
                <a:latin typeface="Arial"/>
                <a:cs typeface="Arial"/>
              </a:rPr>
              <a:t>Type II: </a:t>
            </a:r>
            <a:r>
              <a:rPr lang="en-US">
                <a:latin typeface="Arial"/>
                <a:cs typeface="Arial"/>
              </a:rPr>
              <a:t>Extrasphincteric supralevator extension of a primary transsphincteric ischioanal abscess. </a:t>
            </a:r>
            <a:endParaRPr lang="en-US">
              <a:effectLst/>
              <a:latin typeface="Arial"/>
              <a:cs typeface="Arial"/>
            </a:endParaRPr>
          </a:p>
          <a:p>
            <a:endParaRPr lang="en-US">
              <a:latin typeface="Arial"/>
              <a:cs typeface="Arial"/>
            </a:endParaRPr>
          </a:p>
        </p:txBody>
      </p:sp>
    </p:spTree>
    <p:extLst>
      <p:ext uri="{BB962C8B-B14F-4D97-AF65-F5344CB8AC3E}">
        <p14:creationId xmlns="" xmlns:p14="http://schemas.microsoft.com/office/powerpoint/2010/main" val="3536754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trên cơ nâng- type III</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pic>
        <p:nvPicPr>
          <p:cNvPr id="2" name="Picture 1" descr="Screen Shot 2017-12-21 at 8.58.30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138666" y="2005991"/>
            <a:ext cx="7205234" cy="4852009"/>
          </a:xfrm>
          <a:prstGeom prst="rect">
            <a:avLst/>
          </a:prstGeom>
        </p:spPr>
      </p:pic>
      <p:sp>
        <p:nvSpPr>
          <p:cNvPr id="3" name="TextBox 2"/>
          <p:cNvSpPr txBox="1"/>
          <p:nvPr/>
        </p:nvSpPr>
        <p:spPr>
          <a:xfrm>
            <a:off x="248172" y="1530973"/>
            <a:ext cx="8467004" cy="923330"/>
          </a:xfrm>
          <a:prstGeom prst="rect">
            <a:avLst/>
          </a:prstGeom>
          <a:noFill/>
        </p:spPr>
        <p:txBody>
          <a:bodyPr wrap="square" rtlCol="0">
            <a:spAutoFit/>
          </a:bodyPr>
          <a:lstStyle/>
          <a:p>
            <a:r>
              <a:rPr lang="en-US" b="1" i="1">
                <a:latin typeface="Arial"/>
                <a:cs typeface="Arial"/>
              </a:rPr>
              <a:t>Type III</a:t>
            </a:r>
            <a:r>
              <a:rPr lang="en-US">
                <a:latin typeface="Arial"/>
                <a:cs typeface="Arial"/>
              </a:rPr>
              <a:t>: Posterior extrasphincteric supralevator extension from a primary deep post anal space abscess. </a:t>
            </a:r>
            <a:endParaRPr lang="en-US">
              <a:effectLst/>
              <a:latin typeface="Arial"/>
              <a:cs typeface="Arial"/>
            </a:endParaRPr>
          </a:p>
          <a:p>
            <a:endParaRPr lang="en-US">
              <a:latin typeface="Arial"/>
              <a:cs typeface="Arial"/>
            </a:endParaRPr>
          </a:p>
        </p:txBody>
      </p:sp>
    </p:spTree>
    <p:extLst>
      <p:ext uri="{BB962C8B-B14F-4D97-AF65-F5344CB8AC3E}">
        <p14:creationId xmlns="" xmlns:p14="http://schemas.microsoft.com/office/powerpoint/2010/main" val="35367543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trên cơ nâng- type IV</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pic>
        <p:nvPicPr>
          <p:cNvPr id="2" name="Picture 1" descr="Screen Shot 2017-12-21 at 9.06.53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617717" y="1560171"/>
            <a:ext cx="3929208" cy="5324076"/>
          </a:xfrm>
          <a:prstGeom prst="rect">
            <a:avLst/>
          </a:prstGeom>
        </p:spPr>
      </p:pic>
      <p:sp>
        <p:nvSpPr>
          <p:cNvPr id="3" name="TextBox 2"/>
          <p:cNvSpPr txBox="1"/>
          <p:nvPr/>
        </p:nvSpPr>
        <p:spPr>
          <a:xfrm>
            <a:off x="583930" y="3045146"/>
            <a:ext cx="3693367" cy="1754327"/>
          </a:xfrm>
          <a:prstGeom prst="rect">
            <a:avLst/>
          </a:prstGeom>
          <a:noFill/>
        </p:spPr>
        <p:txBody>
          <a:bodyPr wrap="square" rtlCol="0">
            <a:spAutoFit/>
          </a:bodyPr>
          <a:lstStyle/>
          <a:p>
            <a:r>
              <a:rPr lang="en-US" b="1" i="1">
                <a:latin typeface="Arial"/>
                <a:cs typeface="Arial"/>
              </a:rPr>
              <a:t>Type IV: </a:t>
            </a:r>
            <a:r>
              <a:rPr lang="en-US">
                <a:latin typeface="Arial"/>
                <a:cs typeface="Arial"/>
              </a:rPr>
              <a:t>Extrasphincteric supralevator extension from both the deep post anal space and the ischioanal space simultaneously (unilateral or bilateral) </a:t>
            </a:r>
            <a:endParaRPr lang="en-US">
              <a:effectLst/>
              <a:latin typeface="Arial"/>
              <a:cs typeface="Arial"/>
            </a:endParaRPr>
          </a:p>
          <a:p>
            <a:endParaRPr lang="en-US">
              <a:latin typeface="Arial"/>
              <a:cs typeface="Arial"/>
            </a:endParaRPr>
          </a:p>
        </p:txBody>
      </p:sp>
    </p:spTree>
    <p:extLst>
      <p:ext uri="{BB962C8B-B14F-4D97-AF65-F5344CB8AC3E}">
        <p14:creationId xmlns="" xmlns:p14="http://schemas.microsoft.com/office/powerpoint/2010/main" val="31691256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23984" y="2185287"/>
            <a:ext cx="2721212" cy="2562240"/>
          </a:xfrm>
          <a:prstGeom prst="rect">
            <a:avLst/>
          </a:prstGeom>
        </p:spPr>
        <p:txBody>
          <a:bodyPr wrap="square">
            <a:spAutoFit/>
          </a:bodyPr>
          <a:lstStyle/>
          <a:p>
            <a:pPr algn="just">
              <a:lnSpc>
                <a:spcPct val="150000"/>
              </a:lnSpc>
            </a:pPr>
            <a:r>
              <a:rPr lang="en-US" b="1" i="1">
                <a:latin typeface="Arial"/>
                <a:cs typeface="Arial"/>
              </a:rPr>
              <a:t>Khoang sau trực tràng (Retrorectal space)</a:t>
            </a:r>
            <a:r>
              <a:rPr lang="en-US">
                <a:latin typeface="Arial"/>
                <a:cs typeface="Arial"/>
              </a:rPr>
              <a:t>: thành dưới là cơ mu- cụt, thành trên là phúc mạc, hai bên là mạc chậu.</a:t>
            </a:r>
          </a:p>
        </p:txBody>
      </p:sp>
      <p:pic>
        <p:nvPicPr>
          <p:cNvPr id="6" name="Picture 5" descr="Screen Shot 2017-12-21 at 2.19.33 PM.png"/>
          <p:cNvPicPr>
            <a:picLocks noChangeAspect="1"/>
          </p:cNvPicPr>
          <p:nvPr/>
        </p:nvPicPr>
        <p:blipFill rotWithShape="1">
          <a:blip r:embed="rId3">
            <a:extLst>
              <a:ext uri="{28A0092B-C50C-407E-A947-70E740481C1C}">
                <a14:useLocalDpi xmlns="" xmlns:a14="http://schemas.microsoft.com/office/drawing/2010/main" val="0"/>
              </a:ext>
            </a:extLst>
          </a:blip>
          <a:srcRect l="15038"/>
          <a:stretch/>
        </p:blipFill>
        <p:spPr>
          <a:xfrm>
            <a:off x="4033327" y="1740083"/>
            <a:ext cx="5110673" cy="4539641"/>
          </a:xfrm>
          <a:prstGeom prst="rect">
            <a:avLst/>
          </a:prstGeom>
        </p:spPr>
      </p:pic>
    </p:spTree>
    <p:extLst>
      <p:ext uri="{BB962C8B-B14F-4D97-AF65-F5344CB8AC3E}">
        <p14:creationId xmlns="" xmlns:p14="http://schemas.microsoft.com/office/powerpoint/2010/main" val="413562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trên cơ nâng- </a:t>
            </a: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pic>
        <p:nvPicPr>
          <p:cNvPr id="5" name="Picture 4" descr="Screen Shot 2018-01-28 at 9.47.57 PM.png"/>
          <p:cNvPicPr>
            <a:picLocks noChangeAspect="1"/>
          </p:cNvPicPr>
          <p:nvPr/>
        </p:nvPicPr>
        <p:blipFill rotWithShape="1">
          <a:blip r:embed="rId3">
            <a:extLst>
              <a:ext uri="{28A0092B-C50C-407E-A947-70E740481C1C}">
                <a14:useLocalDpi xmlns="" xmlns:a14="http://schemas.microsoft.com/office/drawing/2010/main" val="0"/>
              </a:ext>
            </a:extLst>
          </a:blip>
          <a:srcRect l="7663" t="565" r="7563"/>
          <a:stretch/>
        </p:blipFill>
        <p:spPr>
          <a:xfrm>
            <a:off x="627725" y="32913"/>
            <a:ext cx="7897671" cy="6825088"/>
          </a:xfrm>
          <a:prstGeom prst="rect">
            <a:avLst/>
          </a:prstGeom>
        </p:spPr>
      </p:pic>
    </p:spTree>
    <p:extLst>
      <p:ext uri="{BB962C8B-B14F-4D97-AF65-F5344CB8AC3E}">
        <p14:creationId xmlns="" xmlns:p14="http://schemas.microsoft.com/office/powerpoint/2010/main" val="2097529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pic>
        <p:nvPicPr>
          <p:cNvPr id="3" name="Picture 2" descr="Screen Shot 2018-01-28 at 9.30.33 PM.png"/>
          <p:cNvPicPr>
            <a:picLocks noChangeAspect="1"/>
          </p:cNvPicPr>
          <p:nvPr/>
        </p:nvPicPr>
        <p:blipFill rotWithShape="1">
          <a:blip r:embed="rId3">
            <a:extLst>
              <a:ext uri="{28A0092B-C50C-407E-A947-70E740481C1C}">
                <a14:useLocalDpi xmlns="" xmlns:a14="http://schemas.microsoft.com/office/drawing/2010/main" val="0"/>
              </a:ext>
            </a:extLst>
          </a:blip>
          <a:srcRect l="3553" t="4068" r="25392" b="3573"/>
          <a:stretch/>
        </p:blipFill>
        <p:spPr>
          <a:xfrm>
            <a:off x="4014528" y="1574770"/>
            <a:ext cx="4773639" cy="3401628"/>
          </a:xfrm>
          <a:prstGeom prst="rect">
            <a:avLst/>
          </a:prstGeom>
        </p:spPr>
      </p:pic>
      <p:pic>
        <p:nvPicPr>
          <p:cNvPr id="6" name="Picture 5" descr="Screen Shot 2018-01-28 at 9.30.49 PM.png"/>
          <p:cNvPicPr>
            <a:picLocks noChangeAspect="1"/>
          </p:cNvPicPr>
          <p:nvPr/>
        </p:nvPicPr>
        <p:blipFill rotWithShape="1">
          <a:blip r:embed="rId4">
            <a:extLst>
              <a:ext uri="{28A0092B-C50C-407E-A947-70E740481C1C}">
                <a14:useLocalDpi xmlns="" xmlns:a14="http://schemas.microsoft.com/office/drawing/2010/main" val="0"/>
              </a:ext>
            </a:extLst>
          </a:blip>
          <a:srcRect l="3065" t="4167" r="3521" b="3498"/>
          <a:stretch/>
        </p:blipFill>
        <p:spPr>
          <a:xfrm>
            <a:off x="245458" y="3430826"/>
            <a:ext cx="3520900" cy="3168038"/>
          </a:xfrm>
          <a:prstGeom prst="rect">
            <a:avLst/>
          </a:prstGeom>
        </p:spPr>
      </p:pic>
      <p:sp>
        <p:nvSpPr>
          <p:cNvPr id="7" name="TextBox 6"/>
          <p:cNvSpPr txBox="1"/>
          <p:nvPr/>
        </p:nvSpPr>
        <p:spPr>
          <a:xfrm>
            <a:off x="3766358" y="5398535"/>
            <a:ext cx="5196988" cy="923330"/>
          </a:xfrm>
          <a:prstGeom prst="rect">
            <a:avLst/>
          </a:prstGeom>
          <a:noFill/>
        </p:spPr>
        <p:txBody>
          <a:bodyPr wrap="square" rtlCol="0">
            <a:spAutoFit/>
          </a:bodyPr>
          <a:lstStyle/>
          <a:p>
            <a:r>
              <a:rPr lang="en-US"/>
              <a:t>Schematic representation of horseshoe extension of anal sepsis in the different perianal spaces </a:t>
            </a:r>
          </a:p>
          <a:p>
            <a:endParaRPr lang="en-US"/>
          </a:p>
        </p:txBody>
      </p:sp>
    </p:spTree>
    <p:extLst>
      <p:ext uri="{BB962C8B-B14F-4D97-AF65-F5344CB8AC3E}">
        <p14:creationId xmlns="" xmlns:p14="http://schemas.microsoft.com/office/powerpoint/2010/main" val="4044923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387975"/>
            <a:ext cx="9144000" cy="1470025"/>
          </a:xfrm>
          <a:prstGeom prst="rect">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ight Arrow 8"/>
          <p:cNvSpPr/>
          <p:nvPr/>
        </p:nvSpPr>
        <p:spPr>
          <a:xfrm>
            <a:off x="0" y="88900"/>
            <a:ext cx="5240338"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NỘI DUNG</a:t>
            </a:r>
          </a:p>
        </p:txBody>
      </p:sp>
      <p:sp>
        <p:nvSpPr>
          <p:cNvPr id="14340" name="TextBox 32"/>
          <p:cNvSpPr txBox="1">
            <a:spLocks noChangeArrowheads="1"/>
          </p:cNvSpPr>
          <p:nvPr/>
        </p:nvSpPr>
        <p:spPr bwMode="auto">
          <a:xfrm>
            <a:off x="934284" y="2500225"/>
            <a:ext cx="7919199"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r>
              <a:rPr lang="en-US" sz="2800" b="1">
                <a:solidFill>
                  <a:srgbClr val="0D242A"/>
                </a:solidFill>
                <a:latin typeface="Arial " charset="0"/>
                <a:cs typeface="Arial " charset="0"/>
              </a:rPr>
              <a:t>1. Phân loại áp xe hậu môn trực tràng </a:t>
            </a:r>
          </a:p>
          <a:p>
            <a:pPr eaLnBrk="1" hangingPunct="1">
              <a:lnSpc>
                <a:spcPct val="150000"/>
              </a:lnSpc>
            </a:pPr>
            <a:r>
              <a:rPr lang="en-US" sz="2800" b="1">
                <a:solidFill>
                  <a:srgbClr val="0D242A"/>
                </a:solidFill>
                <a:latin typeface="Arial " charset="0"/>
                <a:cs typeface="Arial " charset="0"/>
              </a:rPr>
              <a:t>2. Thống nhất mẫu tường trình phẫu thuật</a:t>
            </a: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9424423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pic>
        <p:nvPicPr>
          <p:cNvPr id="2" name="Picture 1" descr="Screen Shot 2018-01-28 at 9.43.19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84200" y="1358900"/>
            <a:ext cx="7962900" cy="5499100"/>
          </a:xfrm>
          <a:prstGeom prst="rect">
            <a:avLst/>
          </a:prstGeom>
        </p:spPr>
      </p:pic>
      <p:sp>
        <p:nvSpPr>
          <p:cNvPr id="3" name="Oval 2"/>
          <p:cNvSpPr/>
          <p:nvPr/>
        </p:nvSpPr>
        <p:spPr>
          <a:xfrm>
            <a:off x="730184" y="4277582"/>
            <a:ext cx="3722294" cy="258041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062695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sp>
        <p:nvSpPr>
          <p:cNvPr id="14340" name="TextBox 32"/>
          <p:cNvSpPr txBox="1">
            <a:spLocks noChangeArrowheads="1"/>
          </p:cNvSpPr>
          <p:nvPr/>
        </p:nvSpPr>
        <p:spPr bwMode="auto">
          <a:xfrm>
            <a:off x="1051078" y="1501775"/>
            <a:ext cx="7101694" cy="5991383"/>
          </a:xfrm>
          <a:prstGeom prst="rect">
            <a:avLst/>
          </a:prstGeom>
          <a:noFill/>
          <a:ln w="38100" cmpd="sng">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pPr>
            <a:endParaRPr lang="is-IS" sz="2000" b="1">
              <a:solidFill>
                <a:srgbClr val="0D242A"/>
              </a:solidFill>
              <a:latin typeface="Arial " charset="0"/>
              <a:cs typeface="Arial " charset="0"/>
            </a:endParaRPr>
          </a:p>
          <a:p>
            <a:pPr eaLnBrk="1" hangingPunct="1">
              <a:lnSpc>
                <a:spcPct val="120000"/>
              </a:lnSpc>
            </a:pPr>
            <a:r>
              <a:rPr lang="en-US" sz="2000" b="1">
                <a:solidFill>
                  <a:srgbClr val="0D242A"/>
                </a:solidFill>
                <a:latin typeface="Arial " charset="0"/>
                <a:cs typeface="Arial " charset="0"/>
              </a:rPr>
              <a:t>Áp xe khoang dưới niêm mạc</a:t>
            </a:r>
          </a:p>
          <a:p>
            <a:pPr eaLnBrk="1" hangingPunct="1">
              <a:lnSpc>
                <a:spcPct val="120000"/>
              </a:lnSpc>
            </a:pPr>
            <a:r>
              <a:rPr lang="en-US" sz="2000" b="1">
                <a:solidFill>
                  <a:srgbClr val="0D242A"/>
                </a:solidFill>
                <a:latin typeface="Arial " charset="0"/>
                <a:cs typeface="Arial " charset="0"/>
              </a:rPr>
              <a:t>Áp xe khoang quanh hậu môn</a:t>
            </a:r>
          </a:p>
          <a:p>
            <a:pPr eaLnBrk="1" hangingPunct="1">
              <a:lnSpc>
                <a:spcPct val="120000"/>
              </a:lnSpc>
            </a:pPr>
            <a:r>
              <a:rPr lang="en-US" sz="2000" b="1">
                <a:solidFill>
                  <a:srgbClr val="0D242A"/>
                </a:solidFill>
                <a:latin typeface="Arial " charset="0"/>
                <a:cs typeface="Arial " charset="0"/>
              </a:rPr>
              <a:t>Áp xe khoang gian cơ thắt</a:t>
            </a:r>
          </a:p>
          <a:p>
            <a:pPr eaLnBrk="1" hangingPunct="1">
              <a:lnSpc>
                <a:spcPct val="120000"/>
              </a:lnSpc>
            </a:pPr>
            <a:r>
              <a:rPr lang="en-US" sz="2000" b="1">
                <a:solidFill>
                  <a:srgbClr val="0D242A"/>
                </a:solidFill>
                <a:latin typeface="Arial " charset="0"/>
                <a:cs typeface="Arial " charset="0"/>
              </a:rPr>
              <a:t>Áp xe khoang ngồi- hậu môn</a:t>
            </a:r>
            <a:endParaRPr lang="en-US" sz="2000" b="1">
              <a:solidFill>
                <a:srgbClr val="FF0000"/>
              </a:solidFill>
              <a:latin typeface="Arial " charset="0"/>
              <a:cs typeface="Arial " charset="0"/>
            </a:endParaRPr>
          </a:p>
          <a:p>
            <a:pPr eaLnBrk="1" hangingPunct="1">
              <a:lnSpc>
                <a:spcPct val="120000"/>
              </a:lnSpc>
            </a:pPr>
            <a:r>
              <a:rPr lang="en-US" sz="2000" b="1">
                <a:solidFill>
                  <a:srgbClr val="0D242A"/>
                </a:solidFill>
                <a:latin typeface="Arial " charset="0"/>
                <a:cs typeface="Arial " charset="0"/>
              </a:rPr>
              <a:t>Áp xe khoang sau hậu môn nông</a:t>
            </a:r>
          </a:p>
          <a:p>
            <a:pPr eaLnBrk="1" hangingPunct="1">
              <a:lnSpc>
                <a:spcPct val="120000"/>
              </a:lnSpc>
            </a:pPr>
            <a:r>
              <a:rPr lang="en-US" sz="2000" b="1">
                <a:solidFill>
                  <a:srgbClr val="0D242A"/>
                </a:solidFill>
                <a:latin typeface="Arial " charset="0"/>
                <a:cs typeface="Arial " charset="0"/>
              </a:rPr>
              <a:t>Áp xe khoang sau hậu môn sâu</a:t>
            </a:r>
          </a:p>
          <a:p>
            <a:pPr eaLnBrk="1" hangingPunct="1">
              <a:lnSpc>
                <a:spcPct val="120000"/>
              </a:lnSpc>
            </a:pPr>
            <a:r>
              <a:rPr lang="en-US" sz="2000" b="1">
                <a:solidFill>
                  <a:srgbClr val="0D242A"/>
                </a:solidFill>
                <a:latin typeface="Arial " charset="0"/>
                <a:cs typeface="Arial " charset="0"/>
              </a:rPr>
              <a:t>Áp xe khoang trên cơ nâng </a:t>
            </a:r>
            <a:r>
              <a:rPr lang="en-US" sz="2000" b="1">
                <a:solidFill>
                  <a:srgbClr val="FF0000"/>
                </a:solidFill>
                <a:latin typeface="Arial " charset="0"/>
                <a:cs typeface="Arial " charset="0"/>
              </a:rPr>
              <a:t>- type I / type II / type III / type IV </a:t>
            </a:r>
          </a:p>
          <a:p>
            <a:pPr eaLnBrk="1" hangingPunct="1">
              <a:lnSpc>
                <a:spcPct val="120000"/>
              </a:lnSpc>
            </a:pPr>
            <a:r>
              <a:rPr lang="en-US" sz="2000" b="1">
                <a:solidFill>
                  <a:srgbClr val="0D242A"/>
                </a:solidFill>
                <a:latin typeface="Arial " charset="0"/>
                <a:cs typeface="Arial " charset="0"/>
              </a:rPr>
              <a:t>Áp xe khoang sau trực tràng</a:t>
            </a:r>
          </a:p>
          <a:p>
            <a:pPr eaLnBrk="1" hangingPunct="1">
              <a:lnSpc>
                <a:spcPct val="120000"/>
              </a:lnSpc>
            </a:pPr>
            <a:r>
              <a:rPr lang="en-US" sz="2000" b="1">
                <a:solidFill>
                  <a:srgbClr val="0D242A"/>
                </a:solidFill>
                <a:latin typeface="Arial " charset="0"/>
                <a:cs typeface="Arial " charset="0"/>
              </a:rPr>
              <a:t>Áp xe hình móng ngựa phía trước / phía sau </a:t>
            </a:r>
            <a:r>
              <a:rPr lang="en-US" sz="2000" b="1">
                <a:solidFill>
                  <a:srgbClr val="FF0000"/>
                </a:solidFill>
                <a:latin typeface="Arial " charset="0"/>
                <a:cs typeface="Arial " charset="0"/>
              </a:rPr>
              <a:t>(khoang sau hậu môn nông/ khoang sau hậu môn sâu/ khoang trên cơ nâng (type</a:t>
            </a:r>
            <a:r>
              <a:rPr lang="is-IS" sz="2000" b="1">
                <a:solidFill>
                  <a:srgbClr val="FF0000"/>
                </a:solidFill>
                <a:latin typeface="Arial " charset="0"/>
                <a:cs typeface="Arial " charset="0"/>
              </a:rPr>
              <a:t>…)/ khoang sau trực tràng</a:t>
            </a:r>
            <a:endParaRPr lang="en-US" sz="2000" b="1">
              <a:solidFill>
                <a:srgbClr val="FF0000"/>
              </a:solidFill>
              <a:latin typeface="Arial " charset="0"/>
              <a:cs typeface="Arial " charset="0"/>
            </a:endParaRPr>
          </a:p>
          <a:p>
            <a:pPr eaLnBrk="1" hangingPunct="1">
              <a:lnSpc>
                <a:spcPct val="120000"/>
              </a:lnSpc>
            </a:pPr>
            <a:endParaRPr lang="en-US" sz="2000" b="1">
              <a:solidFill>
                <a:srgbClr val="0D242A"/>
              </a:solidFill>
              <a:latin typeface="Arial " charset="0"/>
              <a:cs typeface="Arial " charset="0"/>
            </a:endParaRPr>
          </a:p>
          <a:p>
            <a:pPr eaLnBrk="1" hangingPunct="1">
              <a:lnSpc>
                <a:spcPct val="120000"/>
              </a:lnSpc>
            </a:pPr>
            <a:endParaRPr lang="en-US" sz="2000" b="1">
              <a:solidFill>
                <a:srgbClr val="0D242A"/>
              </a:solidFill>
              <a:latin typeface="Arial " charset="0"/>
              <a:cs typeface="Arial " charset="0"/>
            </a:endParaRPr>
          </a:p>
          <a:p>
            <a:pPr eaLnBrk="1" hangingPunct="1">
              <a:lnSpc>
                <a:spcPct val="120000"/>
              </a:lnSpc>
            </a:pPr>
            <a:endParaRPr lang="en-US" sz="20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sp>
        <p:nvSpPr>
          <p:cNvPr id="5" name="Round Diagonal Corner Rectangle 4"/>
          <p:cNvSpPr/>
          <p:nvPr/>
        </p:nvSpPr>
        <p:spPr>
          <a:xfrm>
            <a:off x="583931" y="1722713"/>
            <a:ext cx="7766287" cy="4744758"/>
          </a:xfrm>
          <a:prstGeom prst="round2DiagRect">
            <a:avLst/>
          </a:prstGeom>
          <a:noFill/>
          <a:ln w="57150" cmpd="sng">
            <a:solidFill>
              <a:srgbClr val="800000"/>
            </a:solidFill>
          </a:ln>
          <a:effectLst>
            <a:outerShdw blurRad="66675" dist="50800" dir="4980000" rotWithShape="0">
              <a:schemeClr val="accent6">
                <a:lumMod val="50000"/>
                <a:alpha val="35000"/>
              </a:schemeClr>
            </a:outerShdw>
          </a:effectLst>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062695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sp>
        <p:nvSpPr>
          <p:cNvPr id="14340" name="TextBox 32"/>
          <p:cNvSpPr txBox="1">
            <a:spLocks noChangeArrowheads="1"/>
          </p:cNvSpPr>
          <p:nvPr/>
        </p:nvSpPr>
        <p:spPr bwMode="auto">
          <a:xfrm>
            <a:off x="350360" y="1414463"/>
            <a:ext cx="3824750" cy="4221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000" b="1">
              <a:solidFill>
                <a:srgbClr val="0D242A"/>
              </a:solidFill>
              <a:latin typeface="Arial"/>
              <a:cs typeface="Arial"/>
            </a:endParaRPr>
          </a:p>
          <a:p>
            <a:pPr eaLnBrk="1" hangingPunct="1">
              <a:lnSpc>
                <a:spcPct val="150000"/>
              </a:lnSpc>
            </a:pPr>
            <a:r>
              <a:rPr lang="en-US" sz="2000" b="1" i="1">
                <a:latin typeface="Arial"/>
                <a:cs typeface="Arial"/>
              </a:rPr>
              <a:t>Khoang dưới niêm mạc (Submucous space): </a:t>
            </a:r>
            <a:endParaRPr lang="en-US" sz="2000">
              <a:latin typeface="Arial"/>
              <a:cs typeface="Arial"/>
            </a:endParaRPr>
          </a:p>
          <a:p>
            <a:pPr algn="just" eaLnBrk="1" hangingPunct="1">
              <a:lnSpc>
                <a:spcPct val="150000"/>
              </a:lnSpc>
            </a:pPr>
            <a:r>
              <a:rPr lang="en-US" sz="2000">
                <a:latin typeface="Arial"/>
                <a:cs typeface="Arial"/>
              </a:rPr>
              <a:t>Khoang này nằm giữa niêm mạc của phần trên ống hậu môn và cơ thắt trong. Giới hạn dưới là đường lược. Giới hạn trên không rõ rệt vì liên tiếp với lớp dưới niêm mạc trực tràng.</a:t>
            </a:r>
            <a:r>
              <a:rPr lang="en-US" sz="2000">
                <a:effectLst/>
                <a:latin typeface="Arial"/>
                <a:cs typeface="Arial"/>
              </a:rPr>
              <a:t> </a:t>
            </a:r>
            <a:r>
              <a:rPr lang="en-US" sz="2000" b="1">
                <a:solidFill>
                  <a:srgbClr val="0D242A"/>
                </a:solidFill>
                <a:latin typeface="Arial"/>
                <a:cs typeface="Arial"/>
              </a:rPr>
              <a:t> </a:t>
            </a: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797869" y="1810307"/>
            <a:ext cx="4004896" cy="3977221"/>
            <a:chOff x="4797869" y="1810307"/>
            <a:chExt cx="4004896" cy="3977221"/>
          </a:xfrm>
        </p:grpSpPr>
        <p:pic>
          <p:nvPicPr>
            <p:cNvPr id="2" name="Picture 1" descr="Screen Shot 2018-01-15 at 9.21.54 PM.png"/>
            <p:cNvPicPr>
              <a:picLocks noChangeAspect="1"/>
            </p:cNvPicPr>
            <p:nvPr/>
          </p:nvPicPr>
          <p:blipFill rotWithShape="1">
            <a:blip r:embed="rId3">
              <a:extLst>
                <a:ext uri="{28A0092B-C50C-407E-A947-70E740481C1C}">
                  <a14:useLocalDpi xmlns="" xmlns:a14="http://schemas.microsoft.com/office/drawing/2010/main" val="0"/>
                </a:ext>
              </a:extLst>
            </a:blip>
            <a:srcRect l="1618" t="4968" r="34519" b="11547"/>
            <a:stretch/>
          </p:blipFill>
          <p:spPr>
            <a:xfrm>
              <a:off x="4797869" y="1810307"/>
              <a:ext cx="4004896" cy="3977221"/>
            </a:xfrm>
            <a:prstGeom prst="rect">
              <a:avLst/>
            </a:prstGeom>
          </p:spPr>
        </p:pic>
        <p:sp>
          <p:nvSpPr>
            <p:cNvPr id="3" name="Freeform 2"/>
            <p:cNvSpPr/>
            <p:nvPr/>
          </p:nvSpPr>
          <p:spPr>
            <a:xfrm>
              <a:off x="7401330" y="2902147"/>
              <a:ext cx="292260" cy="1334708"/>
            </a:xfrm>
            <a:custGeom>
              <a:avLst/>
              <a:gdLst>
                <a:gd name="connsiteX0" fmla="*/ 291966 w 292260"/>
                <a:gd name="connsiteY0" fmla="*/ 3105 h 1334708"/>
                <a:gd name="connsiteX1" fmla="*/ 262769 w 292260"/>
                <a:gd name="connsiteY1" fmla="*/ 119899 h 1334708"/>
                <a:gd name="connsiteX2" fmla="*/ 218974 w 292260"/>
                <a:gd name="connsiteY2" fmla="*/ 149097 h 1334708"/>
                <a:gd name="connsiteX3" fmla="*/ 175179 w 292260"/>
                <a:gd name="connsiteY3" fmla="*/ 236693 h 1334708"/>
                <a:gd name="connsiteX4" fmla="*/ 145983 w 292260"/>
                <a:gd name="connsiteY4" fmla="*/ 295090 h 1334708"/>
                <a:gd name="connsiteX5" fmla="*/ 58393 w 292260"/>
                <a:gd name="connsiteY5" fmla="*/ 382685 h 1334708"/>
                <a:gd name="connsiteX6" fmla="*/ 43795 w 292260"/>
                <a:gd name="connsiteY6" fmla="*/ 426483 h 1334708"/>
                <a:gd name="connsiteX7" fmla="*/ 14598 w 292260"/>
                <a:gd name="connsiteY7" fmla="*/ 470281 h 1334708"/>
                <a:gd name="connsiteX8" fmla="*/ 0 w 292260"/>
                <a:gd name="connsiteY8" fmla="*/ 557876 h 1334708"/>
                <a:gd name="connsiteX9" fmla="*/ 14598 w 292260"/>
                <a:gd name="connsiteY9" fmla="*/ 1068850 h 1334708"/>
                <a:gd name="connsiteX10" fmla="*/ 29196 w 292260"/>
                <a:gd name="connsiteY10" fmla="*/ 1112648 h 1334708"/>
                <a:gd name="connsiteX11" fmla="*/ 58393 w 292260"/>
                <a:gd name="connsiteY11" fmla="*/ 1156446 h 1334708"/>
                <a:gd name="connsiteX12" fmla="*/ 72991 w 292260"/>
                <a:gd name="connsiteY12" fmla="*/ 1287839 h 1334708"/>
                <a:gd name="connsiteX13" fmla="*/ 87590 w 292260"/>
                <a:gd name="connsiteY13" fmla="*/ 1331637 h 1334708"/>
                <a:gd name="connsiteX14" fmla="*/ 102188 w 292260"/>
                <a:gd name="connsiteY14" fmla="*/ 1171045 h 1334708"/>
                <a:gd name="connsiteX15" fmla="*/ 131384 w 292260"/>
                <a:gd name="connsiteY15" fmla="*/ 1083450 h 1334708"/>
                <a:gd name="connsiteX16" fmla="*/ 145983 w 292260"/>
                <a:gd name="connsiteY16" fmla="*/ 966656 h 1334708"/>
                <a:gd name="connsiteX17" fmla="*/ 160581 w 292260"/>
                <a:gd name="connsiteY17" fmla="*/ 922858 h 1334708"/>
                <a:gd name="connsiteX18" fmla="*/ 175179 w 292260"/>
                <a:gd name="connsiteY18" fmla="*/ 718468 h 1334708"/>
                <a:gd name="connsiteX19" fmla="*/ 189778 w 292260"/>
                <a:gd name="connsiteY19" fmla="*/ 645472 h 1334708"/>
                <a:gd name="connsiteX20" fmla="*/ 218974 w 292260"/>
                <a:gd name="connsiteY20" fmla="*/ 543277 h 1334708"/>
                <a:gd name="connsiteX21" fmla="*/ 233572 w 292260"/>
                <a:gd name="connsiteY21" fmla="*/ 441082 h 1334708"/>
                <a:gd name="connsiteX22" fmla="*/ 248171 w 292260"/>
                <a:gd name="connsiteY22" fmla="*/ 397285 h 1334708"/>
                <a:gd name="connsiteX23" fmla="*/ 277367 w 292260"/>
                <a:gd name="connsiteY23" fmla="*/ 265891 h 1334708"/>
                <a:gd name="connsiteX24" fmla="*/ 291966 w 292260"/>
                <a:gd name="connsiteY24" fmla="*/ 3105 h 133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60" h="1334708">
                  <a:moveTo>
                    <a:pt x="291966" y="3105"/>
                  </a:moveTo>
                  <a:cubicBezTo>
                    <a:pt x="289533" y="-21227"/>
                    <a:pt x="274738" y="104937"/>
                    <a:pt x="262769" y="119899"/>
                  </a:cubicBezTo>
                  <a:cubicBezTo>
                    <a:pt x="251809" y="133600"/>
                    <a:pt x="233572" y="139364"/>
                    <a:pt x="218974" y="149097"/>
                  </a:cubicBezTo>
                  <a:cubicBezTo>
                    <a:pt x="192209" y="229400"/>
                    <a:pt x="220459" y="157448"/>
                    <a:pt x="175179" y="236693"/>
                  </a:cubicBezTo>
                  <a:cubicBezTo>
                    <a:pt x="164382" y="255589"/>
                    <a:pt x="159578" y="278096"/>
                    <a:pt x="145983" y="295090"/>
                  </a:cubicBezTo>
                  <a:cubicBezTo>
                    <a:pt x="120189" y="327334"/>
                    <a:pt x="58393" y="382685"/>
                    <a:pt x="58393" y="382685"/>
                  </a:cubicBezTo>
                  <a:cubicBezTo>
                    <a:pt x="53527" y="397284"/>
                    <a:pt x="50677" y="412719"/>
                    <a:pt x="43795" y="426483"/>
                  </a:cubicBezTo>
                  <a:cubicBezTo>
                    <a:pt x="35949" y="442177"/>
                    <a:pt x="20146" y="453635"/>
                    <a:pt x="14598" y="470281"/>
                  </a:cubicBezTo>
                  <a:cubicBezTo>
                    <a:pt x="5238" y="498363"/>
                    <a:pt x="4866" y="528678"/>
                    <a:pt x="0" y="557876"/>
                  </a:cubicBezTo>
                  <a:cubicBezTo>
                    <a:pt x="4866" y="728201"/>
                    <a:pt x="5643" y="898691"/>
                    <a:pt x="14598" y="1068850"/>
                  </a:cubicBezTo>
                  <a:cubicBezTo>
                    <a:pt x="15407" y="1084218"/>
                    <a:pt x="22314" y="1098884"/>
                    <a:pt x="29196" y="1112648"/>
                  </a:cubicBezTo>
                  <a:cubicBezTo>
                    <a:pt x="37042" y="1128342"/>
                    <a:pt x="48661" y="1141847"/>
                    <a:pt x="58393" y="1156446"/>
                  </a:cubicBezTo>
                  <a:cubicBezTo>
                    <a:pt x="63259" y="1200244"/>
                    <a:pt x="65747" y="1244371"/>
                    <a:pt x="72991" y="1287839"/>
                  </a:cubicBezTo>
                  <a:cubicBezTo>
                    <a:pt x="75521" y="1303019"/>
                    <a:pt x="83858" y="1346567"/>
                    <a:pt x="87590" y="1331637"/>
                  </a:cubicBezTo>
                  <a:cubicBezTo>
                    <a:pt x="100626" y="1279490"/>
                    <a:pt x="92848" y="1223979"/>
                    <a:pt x="102188" y="1171045"/>
                  </a:cubicBezTo>
                  <a:cubicBezTo>
                    <a:pt x="107536" y="1140736"/>
                    <a:pt x="131384" y="1083450"/>
                    <a:pt x="131384" y="1083450"/>
                  </a:cubicBezTo>
                  <a:cubicBezTo>
                    <a:pt x="136250" y="1044519"/>
                    <a:pt x="138965" y="1005258"/>
                    <a:pt x="145983" y="966656"/>
                  </a:cubicBezTo>
                  <a:cubicBezTo>
                    <a:pt x="148736" y="951515"/>
                    <a:pt x="158783" y="938142"/>
                    <a:pt x="160581" y="922858"/>
                  </a:cubicBezTo>
                  <a:cubicBezTo>
                    <a:pt x="168561" y="855022"/>
                    <a:pt x="168029" y="786396"/>
                    <a:pt x="175179" y="718468"/>
                  </a:cubicBezTo>
                  <a:cubicBezTo>
                    <a:pt x="177776" y="693790"/>
                    <a:pt x="184395" y="669695"/>
                    <a:pt x="189778" y="645472"/>
                  </a:cubicBezTo>
                  <a:cubicBezTo>
                    <a:pt x="201999" y="590473"/>
                    <a:pt x="202717" y="592053"/>
                    <a:pt x="218974" y="543277"/>
                  </a:cubicBezTo>
                  <a:cubicBezTo>
                    <a:pt x="223840" y="509212"/>
                    <a:pt x="226824" y="474825"/>
                    <a:pt x="233572" y="441082"/>
                  </a:cubicBezTo>
                  <a:cubicBezTo>
                    <a:pt x="236590" y="425992"/>
                    <a:pt x="243944" y="412082"/>
                    <a:pt x="248171" y="397285"/>
                  </a:cubicBezTo>
                  <a:cubicBezTo>
                    <a:pt x="254497" y="375144"/>
                    <a:pt x="276507" y="283954"/>
                    <a:pt x="277367" y="265891"/>
                  </a:cubicBezTo>
                  <a:cubicBezTo>
                    <a:pt x="281070" y="188116"/>
                    <a:pt x="294399" y="27437"/>
                    <a:pt x="291966" y="3105"/>
                  </a:cubicBez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5999895" y="3182638"/>
              <a:ext cx="262769" cy="1167940"/>
            </a:xfrm>
            <a:custGeom>
              <a:avLst/>
              <a:gdLst>
                <a:gd name="connsiteX0" fmla="*/ 14598 w 262769"/>
                <a:gd name="connsiteY0" fmla="*/ 58397 h 1167940"/>
                <a:gd name="connsiteX1" fmla="*/ 58393 w 262769"/>
                <a:gd name="connsiteY1" fmla="*/ 306584 h 1167940"/>
                <a:gd name="connsiteX2" fmla="*/ 72991 w 262769"/>
                <a:gd name="connsiteY2" fmla="*/ 613168 h 1167940"/>
                <a:gd name="connsiteX3" fmla="*/ 102188 w 262769"/>
                <a:gd name="connsiteY3" fmla="*/ 700764 h 1167940"/>
                <a:gd name="connsiteX4" fmla="*/ 116786 w 262769"/>
                <a:gd name="connsiteY4" fmla="*/ 759161 h 1167940"/>
                <a:gd name="connsiteX5" fmla="*/ 131384 w 262769"/>
                <a:gd name="connsiteY5" fmla="*/ 992749 h 1167940"/>
                <a:gd name="connsiteX6" fmla="*/ 160581 w 262769"/>
                <a:gd name="connsiteY6" fmla="*/ 1080344 h 1167940"/>
                <a:gd name="connsiteX7" fmla="*/ 175179 w 262769"/>
                <a:gd name="connsiteY7" fmla="*/ 1124142 h 1167940"/>
                <a:gd name="connsiteX8" fmla="*/ 189777 w 262769"/>
                <a:gd name="connsiteY8" fmla="*/ 1167940 h 1167940"/>
                <a:gd name="connsiteX9" fmla="*/ 204376 w 262769"/>
                <a:gd name="connsiteY9" fmla="*/ 1124142 h 1167940"/>
                <a:gd name="connsiteX10" fmla="*/ 189777 w 262769"/>
                <a:gd name="connsiteY10" fmla="*/ 1080344 h 1167940"/>
                <a:gd name="connsiteX11" fmla="*/ 175179 w 262769"/>
                <a:gd name="connsiteY11" fmla="*/ 992749 h 1167940"/>
                <a:gd name="connsiteX12" fmla="*/ 218974 w 262769"/>
                <a:gd name="connsiteY12" fmla="*/ 802959 h 1167940"/>
                <a:gd name="connsiteX13" fmla="*/ 233572 w 262769"/>
                <a:gd name="connsiteY13" fmla="*/ 759161 h 1167940"/>
                <a:gd name="connsiteX14" fmla="*/ 262769 w 262769"/>
                <a:gd name="connsiteY14" fmla="*/ 715363 h 1167940"/>
                <a:gd name="connsiteX15" fmla="*/ 248170 w 262769"/>
                <a:gd name="connsiteY15" fmla="*/ 394179 h 1167940"/>
                <a:gd name="connsiteX16" fmla="*/ 218974 w 262769"/>
                <a:gd name="connsiteY16" fmla="*/ 350382 h 1167940"/>
                <a:gd name="connsiteX17" fmla="*/ 116786 w 262769"/>
                <a:gd name="connsiteY17" fmla="*/ 218988 h 1167940"/>
                <a:gd name="connsiteX18" fmla="*/ 43794 w 262769"/>
                <a:gd name="connsiteY18" fmla="*/ 87595 h 1167940"/>
                <a:gd name="connsiteX19" fmla="*/ 14598 w 262769"/>
                <a:gd name="connsiteY19" fmla="*/ 43797 h 1167940"/>
                <a:gd name="connsiteX20" fmla="*/ 0 w 262769"/>
                <a:gd name="connsiteY20" fmla="*/ 0 h 116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2769" h="1167940">
                  <a:moveTo>
                    <a:pt x="14598" y="58397"/>
                  </a:moveTo>
                  <a:cubicBezTo>
                    <a:pt x="47873" y="258064"/>
                    <a:pt x="32184" y="175535"/>
                    <a:pt x="58393" y="306584"/>
                  </a:cubicBezTo>
                  <a:cubicBezTo>
                    <a:pt x="63259" y="408779"/>
                    <a:pt x="61693" y="511483"/>
                    <a:pt x="72991" y="613168"/>
                  </a:cubicBezTo>
                  <a:cubicBezTo>
                    <a:pt x="76390" y="643758"/>
                    <a:pt x="94724" y="670905"/>
                    <a:pt x="102188" y="700764"/>
                  </a:cubicBezTo>
                  <a:lnTo>
                    <a:pt x="116786" y="759161"/>
                  </a:lnTo>
                  <a:cubicBezTo>
                    <a:pt x="121652" y="837024"/>
                    <a:pt x="120844" y="915450"/>
                    <a:pt x="131384" y="992749"/>
                  </a:cubicBezTo>
                  <a:cubicBezTo>
                    <a:pt x="135542" y="1023244"/>
                    <a:pt x="150849" y="1051146"/>
                    <a:pt x="160581" y="1080344"/>
                  </a:cubicBezTo>
                  <a:lnTo>
                    <a:pt x="175179" y="1124142"/>
                  </a:lnTo>
                  <a:lnTo>
                    <a:pt x="189777" y="1167940"/>
                  </a:lnTo>
                  <a:cubicBezTo>
                    <a:pt x="194643" y="1153341"/>
                    <a:pt x="204376" y="1139531"/>
                    <a:pt x="204376" y="1124142"/>
                  </a:cubicBezTo>
                  <a:cubicBezTo>
                    <a:pt x="204376" y="1108753"/>
                    <a:pt x="193115" y="1095367"/>
                    <a:pt x="189777" y="1080344"/>
                  </a:cubicBezTo>
                  <a:cubicBezTo>
                    <a:pt x="183356" y="1051448"/>
                    <a:pt x="180045" y="1021947"/>
                    <a:pt x="175179" y="992749"/>
                  </a:cubicBezTo>
                  <a:cubicBezTo>
                    <a:pt x="194130" y="860082"/>
                    <a:pt x="178895" y="923202"/>
                    <a:pt x="218974" y="802959"/>
                  </a:cubicBezTo>
                  <a:cubicBezTo>
                    <a:pt x="223840" y="788360"/>
                    <a:pt x="225036" y="771966"/>
                    <a:pt x="233572" y="759161"/>
                  </a:cubicBezTo>
                  <a:lnTo>
                    <a:pt x="262769" y="715363"/>
                  </a:lnTo>
                  <a:cubicBezTo>
                    <a:pt x="257903" y="608302"/>
                    <a:pt x="260938" y="500588"/>
                    <a:pt x="248170" y="394179"/>
                  </a:cubicBezTo>
                  <a:cubicBezTo>
                    <a:pt x="246080" y="376759"/>
                    <a:pt x="230206" y="363861"/>
                    <a:pt x="218974" y="350382"/>
                  </a:cubicBezTo>
                  <a:cubicBezTo>
                    <a:pt x="176987" y="299994"/>
                    <a:pt x="141384" y="292787"/>
                    <a:pt x="116786" y="218988"/>
                  </a:cubicBezTo>
                  <a:cubicBezTo>
                    <a:pt x="91091" y="141899"/>
                    <a:pt x="110724" y="187998"/>
                    <a:pt x="43794" y="87595"/>
                  </a:cubicBezTo>
                  <a:cubicBezTo>
                    <a:pt x="34062" y="72996"/>
                    <a:pt x="20146" y="60442"/>
                    <a:pt x="14598" y="43797"/>
                  </a:cubicBezTo>
                  <a:lnTo>
                    <a:pt x="0" y="0"/>
                  </a:lnTo>
                </a:path>
              </a:pathLst>
            </a:custGeom>
            <a:solidFill>
              <a:srgbClr val="FF0000"/>
            </a:solid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 xmlns:p14="http://schemas.microsoft.com/office/powerpoint/2010/main" val="38307787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sp>
        <p:nvSpPr>
          <p:cNvPr id="14340" name="TextBox 32"/>
          <p:cNvSpPr txBox="1">
            <a:spLocks noChangeArrowheads="1"/>
          </p:cNvSpPr>
          <p:nvPr/>
        </p:nvSpPr>
        <p:spPr bwMode="auto">
          <a:xfrm>
            <a:off x="306565" y="1697267"/>
            <a:ext cx="3197023" cy="339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lnSpc>
                <a:spcPct val="150000"/>
              </a:lnSpc>
            </a:pPr>
            <a:endParaRPr lang="is-IS" sz="1800" b="1">
              <a:solidFill>
                <a:srgbClr val="0D242A"/>
              </a:solidFill>
              <a:latin typeface="Arial " charset="0"/>
              <a:cs typeface="Arial " charset="0"/>
            </a:endParaRPr>
          </a:p>
          <a:p>
            <a:pPr algn="just" eaLnBrk="1" hangingPunct="1">
              <a:lnSpc>
                <a:spcPct val="150000"/>
              </a:lnSpc>
            </a:pPr>
            <a:r>
              <a:rPr lang="en-US" sz="1800" b="1" i="1">
                <a:solidFill>
                  <a:srgbClr val="0D242A"/>
                </a:solidFill>
                <a:latin typeface="Arial " charset="0"/>
                <a:cs typeface="Arial " charset="0"/>
              </a:rPr>
              <a:t>Khoang quanh hậu môn (Perianal space):</a:t>
            </a:r>
            <a:r>
              <a:rPr lang="en-US" sz="1800" i="1"/>
              <a:t> </a:t>
            </a:r>
            <a:r>
              <a:rPr lang="en-US" sz="1800"/>
              <a:t>khoang này nằm ở nông, bao quanh ống hậu môn. Ở phía ngoài nó liên tục với lớp mỡ dưới da của mông.</a:t>
            </a:r>
            <a:r>
              <a:rPr lang="en-US" sz="1800">
                <a:effectLst/>
              </a:rPr>
              <a:t> Nằm dưới vách ngang (transver septum).</a:t>
            </a:r>
            <a:endParaRPr lang="en-US" sz="1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895864" y="5378715"/>
            <a:ext cx="2248136" cy="523220"/>
          </a:xfrm>
          <a:prstGeom prst="rect">
            <a:avLst/>
          </a:prstGeom>
          <a:noFill/>
        </p:spPr>
        <p:txBody>
          <a:bodyPr wrap="square" rtlCol="0">
            <a:spAutoFit/>
          </a:bodyPr>
          <a:lstStyle/>
          <a:p>
            <a:r>
              <a:rPr lang="en-US" sz="1400" b="1">
                <a:latin typeface="Arial"/>
                <a:cs typeface="Arial"/>
              </a:rPr>
              <a:t>Transverse septum</a:t>
            </a:r>
          </a:p>
          <a:p>
            <a:endParaRPr lang="en-US" sz="1400" b="1">
              <a:latin typeface="Arial"/>
              <a:cs typeface="Arial"/>
            </a:endParaRPr>
          </a:p>
        </p:txBody>
      </p:sp>
      <p:pic>
        <p:nvPicPr>
          <p:cNvPr id="10" name="Picture 9" descr="12132.myextj.jpeg"/>
          <p:cNvPicPr>
            <a:picLocks noChangeAspect="1"/>
          </p:cNvPicPr>
          <p:nvPr/>
        </p:nvPicPr>
        <p:blipFill rotWithShape="1">
          <a:blip r:embed="rId3">
            <a:extLst>
              <a:ext uri="{28A0092B-C50C-407E-A947-70E740481C1C}">
                <a14:useLocalDpi xmlns="" xmlns:a14="http://schemas.microsoft.com/office/drawing/2010/main" val="0"/>
              </a:ext>
            </a:extLst>
          </a:blip>
          <a:srcRect l="3053" t="12166" r="13563" b="13408"/>
          <a:stretch/>
        </p:blipFill>
        <p:spPr>
          <a:xfrm>
            <a:off x="4131314" y="2160689"/>
            <a:ext cx="4700648" cy="2834917"/>
          </a:xfrm>
          <a:prstGeom prst="rect">
            <a:avLst/>
          </a:prstGeom>
        </p:spPr>
      </p:pic>
      <p:cxnSp>
        <p:nvCxnSpPr>
          <p:cNvPr id="8" name="Straight Arrow Connector 7"/>
          <p:cNvCxnSpPr/>
          <p:nvPr/>
        </p:nvCxnSpPr>
        <p:spPr>
          <a:xfrm flipV="1">
            <a:off x="7864826" y="4690506"/>
            <a:ext cx="0" cy="70311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5065604" y="4669978"/>
            <a:ext cx="525538" cy="20439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217969" y="4707368"/>
            <a:ext cx="525538" cy="20439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722544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590381" y="2491579"/>
            <a:ext cx="3603936" cy="3056138"/>
            <a:chOff x="590381" y="2491579"/>
            <a:chExt cx="3603936" cy="3056138"/>
          </a:xfrm>
        </p:grpSpPr>
        <p:pic>
          <p:nvPicPr>
            <p:cNvPr id="6" name="Picture 5" descr="Screen Shot 2018-01-28 at 7.52.22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0381" y="2491579"/>
              <a:ext cx="3603936" cy="3056138"/>
            </a:xfrm>
            <a:prstGeom prst="rect">
              <a:avLst/>
            </a:prstGeom>
          </p:spPr>
        </p:pic>
        <p:cxnSp>
          <p:nvCxnSpPr>
            <p:cNvPr id="11" name="Straight Connector 10"/>
            <p:cNvCxnSpPr/>
            <p:nvPr/>
          </p:nvCxnSpPr>
          <p:spPr>
            <a:xfrm>
              <a:off x="1153264" y="4306780"/>
              <a:ext cx="2847018" cy="145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788307" y="4598765"/>
              <a:ext cx="3211975"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88307" y="4876151"/>
              <a:ext cx="1810188"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4000282" y="1905000"/>
            <a:ext cx="4838700" cy="4953000"/>
            <a:chOff x="4000282" y="1905000"/>
            <a:chExt cx="4838700" cy="4953000"/>
          </a:xfrm>
        </p:grpSpPr>
        <p:pic>
          <p:nvPicPr>
            <p:cNvPr id="5" name="Picture 4" descr="Screen Shot 2018-01-28 at 7.48.03 PM.pn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000282" y="1905000"/>
              <a:ext cx="4838700" cy="4953000"/>
            </a:xfrm>
            <a:prstGeom prst="rect">
              <a:avLst/>
            </a:prstGeom>
          </p:spPr>
        </p:pic>
        <p:sp>
          <p:nvSpPr>
            <p:cNvPr id="21" name="Oval 20"/>
            <p:cNvSpPr/>
            <p:nvPr/>
          </p:nvSpPr>
          <p:spPr>
            <a:xfrm>
              <a:off x="7080169" y="5299529"/>
              <a:ext cx="1021879" cy="773761"/>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297423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388223" y="1874728"/>
            <a:ext cx="2837998" cy="4224234"/>
          </a:xfrm>
          <a:prstGeom prst="rect">
            <a:avLst/>
          </a:prstGeom>
        </p:spPr>
        <p:txBody>
          <a:bodyPr wrap="square">
            <a:spAutoFit/>
          </a:bodyPr>
          <a:lstStyle/>
          <a:p>
            <a:pPr>
              <a:lnSpc>
                <a:spcPct val="150000"/>
              </a:lnSpc>
            </a:pPr>
            <a:r>
              <a:rPr lang="en-US" b="1" i="1">
                <a:latin typeface="Arial"/>
                <a:cs typeface="Arial"/>
              </a:rPr>
              <a:t>Khoang ngồi- hậu môn (Ischioanal space)</a:t>
            </a:r>
            <a:r>
              <a:rPr lang="en-US" i="1">
                <a:latin typeface="Arial"/>
                <a:cs typeface="Arial"/>
              </a:rPr>
              <a:t>: </a:t>
            </a:r>
            <a:r>
              <a:rPr lang="en-US">
                <a:latin typeface="Arial"/>
                <a:cs typeface="Arial"/>
              </a:rPr>
              <a:t>khoang này có đỉnh là cơ nâng hậu môn và đáy là vách ngang (transverse septum). Giới hạn trước là các cơ ngang nông và sâu của đáy chậu. Giới hạn sau là xương cùng và bờ dưới cơ mông to.</a:t>
            </a:r>
            <a:r>
              <a:rPr lang="en-US">
                <a:effectLst/>
                <a:latin typeface="Arial"/>
                <a:cs typeface="Arial"/>
              </a:rPr>
              <a:t> </a:t>
            </a:r>
            <a:endParaRPr lang="en-US">
              <a:latin typeface="Arial"/>
              <a:cs typeface="Arial"/>
            </a:endParaRPr>
          </a:p>
        </p:txBody>
      </p:sp>
      <p:grpSp>
        <p:nvGrpSpPr>
          <p:cNvPr id="13" name="Group 12"/>
          <p:cNvGrpSpPr/>
          <p:nvPr/>
        </p:nvGrpSpPr>
        <p:grpSpPr>
          <a:xfrm>
            <a:off x="3506612" y="1717468"/>
            <a:ext cx="5637388" cy="3809046"/>
            <a:chOff x="3506612" y="1717468"/>
            <a:chExt cx="5637388" cy="3809046"/>
          </a:xfrm>
        </p:grpSpPr>
        <p:pic>
          <p:nvPicPr>
            <p:cNvPr id="10" name="Picture 9" descr="12132.myextj.jpe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506612" y="1717468"/>
              <a:ext cx="5637388" cy="3809046"/>
            </a:xfrm>
            <a:prstGeom prst="rect">
              <a:avLst/>
            </a:prstGeom>
          </p:spPr>
        </p:pic>
        <p:sp>
          <p:nvSpPr>
            <p:cNvPr id="11" name="Freeform 10"/>
            <p:cNvSpPr/>
            <p:nvPr/>
          </p:nvSpPr>
          <p:spPr>
            <a:xfrm>
              <a:off x="4243378" y="2933058"/>
              <a:ext cx="807628" cy="1680307"/>
            </a:xfrm>
            <a:custGeom>
              <a:avLst/>
              <a:gdLst>
                <a:gd name="connsiteX0" fmla="*/ 63116 w 807628"/>
                <a:gd name="connsiteY0" fmla="*/ 1392 h 1680307"/>
                <a:gd name="connsiteX1" fmla="*/ 77714 w 807628"/>
                <a:gd name="connsiteY1" fmla="*/ 88988 h 1680307"/>
                <a:gd name="connsiteX2" fmla="*/ 106911 w 807628"/>
                <a:gd name="connsiteY2" fmla="*/ 191183 h 1680307"/>
                <a:gd name="connsiteX3" fmla="*/ 150705 w 807628"/>
                <a:gd name="connsiteY3" fmla="*/ 337175 h 1680307"/>
                <a:gd name="connsiteX4" fmla="*/ 136107 w 807628"/>
                <a:gd name="connsiteY4" fmla="*/ 1271527 h 1680307"/>
                <a:gd name="connsiteX5" fmla="*/ 121509 w 807628"/>
                <a:gd name="connsiteY5" fmla="*/ 1344524 h 1680307"/>
                <a:gd name="connsiteX6" fmla="*/ 92312 w 807628"/>
                <a:gd name="connsiteY6" fmla="*/ 1432119 h 1680307"/>
                <a:gd name="connsiteX7" fmla="*/ 77714 w 807628"/>
                <a:gd name="connsiteY7" fmla="*/ 1475917 h 1680307"/>
                <a:gd name="connsiteX8" fmla="*/ 48517 w 807628"/>
                <a:gd name="connsiteY8" fmla="*/ 1519715 h 1680307"/>
                <a:gd name="connsiteX9" fmla="*/ 33919 w 807628"/>
                <a:gd name="connsiteY9" fmla="*/ 1563513 h 1680307"/>
                <a:gd name="connsiteX10" fmla="*/ 19321 w 807628"/>
                <a:gd name="connsiteY10" fmla="*/ 1665707 h 1680307"/>
                <a:gd name="connsiteX11" fmla="*/ 63116 w 807628"/>
                <a:gd name="connsiteY11" fmla="*/ 1680307 h 1680307"/>
                <a:gd name="connsiteX12" fmla="*/ 165304 w 807628"/>
                <a:gd name="connsiteY12" fmla="*/ 1665707 h 1680307"/>
                <a:gd name="connsiteX13" fmla="*/ 223697 w 807628"/>
                <a:gd name="connsiteY13" fmla="*/ 1651108 h 1680307"/>
                <a:gd name="connsiteX14" fmla="*/ 530261 w 807628"/>
                <a:gd name="connsiteY14" fmla="*/ 1636509 h 1680307"/>
                <a:gd name="connsiteX15" fmla="*/ 588654 w 807628"/>
                <a:gd name="connsiteY15" fmla="*/ 1621910 h 1680307"/>
                <a:gd name="connsiteX16" fmla="*/ 749235 w 807628"/>
                <a:gd name="connsiteY16" fmla="*/ 1607310 h 1680307"/>
                <a:gd name="connsiteX17" fmla="*/ 763833 w 807628"/>
                <a:gd name="connsiteY17" fmla="*/ 1534314 h 1680307"/>
                <a:gd name="connsiteX18" fmla="*/ 778432 w 807628"/>
                <a:gd name="connsiteY18" fmla="*/ 1140134 h 1680307"/>
                <a:gd name="connsiteX19" fmla="*/ 793030 w 807628"/>
                <a:gd name="connsiteY19" fmla="*/ 1052539 h 1680307"/>
                <a:gd name="connsiteX20" fmla="*/ 807628 w 807628"/>
                <a:gd name="connsiteY20" fmla="*/ 775153 h 1680307"/>
                <a:gd name="connsiteX21" fmla="*/ 763833 w 807628"/>
                <a:gd name="connsiteY21" fmla="*/ 687557 h 1680307"/>
                <a:gd name="connsiteX22" fmla="*/ 720038 w 807628"/>
                <a:gd name="connsiteY22" fmla="*/ 672958 h 1680307"/>
                <a:gd name="connsiteX23" fmla="*/ 647047 w 807628"/>
                <a:gd name="connsiteY23" fmla="*/ 614561 h 1680307"/>
                <a:gd name="connsiteX24" fmla="*/ 617850 w 807628"/>
                <a:gd name="connsiteY24" fmla="*/ 570763 h 1680307"/>
                <a:gd name="connsiteX25" fmla="*/ 486466 w 807628"/>
                <a:gd name="connsiteY25" fmla="*/ 453969 h 1680307"/>
                <a:gd name="connsiteX26" fmla="*/ 428073 w 807628"/>
                <a:gd name="connsiteY26" fmla="*/ 366374 h 1680307"/>
                <a:gd name="connsiteX27" fmla="*/ 340483 w 807628"/>
                <a:gd name="connsiteY27" fmla="*/ 307977 h 1680307"/>
                <a:gd name="connsiteX28" fmla="*/ 267492 w 807628"/>
                <a:gd name="connsiteY28" fmla="*/ 249580 h 1680307"/>
                <a:gd name="connsiteX29" fmla="*/ 238295 w 807628"/>
                <a:gd name="connsiteY29" fmla="*/ 205782 h 1680307"/>
                <a:gd name="connsiteX30" fmla="*/ 150705 w 807628"/>
                <a:gd name="connsiteY30" fmla="*/ 161984 h 1680307"/>
                <a:gd name="connsiteX31" fmla="*/ 63116 w 807628"/>
                <a:gd name="connsiteY31" fmla="*/ 1392 h 168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07628" h="1680307">
                  <a:moveTo>
                    <a:pt x="63116" y="1392"/>
                  </a:moveTo>
                  <a:cubicBezTo>
                    <a:pt x="50951" y="-10774"/>
                    <a:pt x="71909" y="59961"/>
                    <a:pt x="77714" y="88988"/>
                  </a:cubicBezTo>
                  <a:cubicBezTo>
                    <a:pt x="92928" y="165064"/>
                    <a:pt x="88357" y="126241"/>
                    <a:pt x="106911" y="191183"/>
                  </a:cubicBezTo>
                  <a:cubicBezTo>
                    <a:pt x="151044" y="345657"/>
                    <a:pt x="81309" y="128971"/>
                    <a:pt x="150705" y="337175"/>
                  </a:cubicBezTo>
                  <a:cubicBezTo>
                    <a:pt x="145839" y="648626"/>
                    <a:pt x="145131" y="960169"/>
                    <a:pt x="136107" y="1271527"/>
                  </a:cubicBezTo>
                  <a:cubicBezTo>
                    <a:pt x="135388" y="1296331"/>
                    <a:pt x="128038" y="1320584"/>
                    <a:pt x="121509" y="1344524"/>
                  </a:cubicBezTo>
                  <a:cubicBezTo>
                    <a:pt x="113411" y="1374217"/>
                    <a:pt x="102044" y="1402921"/>
                    <a:pt x="92312" y="1432119"/>
                  </a:cubicBezTo>
                  <a:cubicBezTo>
                    <a:pt x="87446" y="1446718"/>
                    <a:pt x="86250" y="1463112"/>
                    <a:pt x="77714" y="1475917"/>
                  </a:cubicBezTo>
                  <a:lnTo>
                    <a:pt x="48517" y="1519715"/>
                  </a:lnTo>
                  <a:cubicBezTo>
                    <a:pt x="43651" y="1534314"/>
                    <a:pt x="40801" y="1549749"/>
                    <a:pt x="33919" y="1563513"/>
                  </a:cubicBezTo>
                  <a:cubicBezTo>
                    <a:pt x="13748" y="1603859"/>
                    <a:pt x="-22580" y="1613327"/>
                    <a:pt x="19321" y="1665707"/>
                  </a:cubicBezTo>
                  <a:cubicBezTo>
                    <a:pt x="28933" y="1677724"/>
                    <a:pt x="48518" y="1675440"/>
                    <a:pt x="63116" y="1680307"/>
                  </a:cubicBezTo>
                  <a:cubicBezTo>
                    <a:pt x="97179" y="1675440"/>
                    <a:pt x="131451" y="1671863"/>
                    <a:pt x="165304" y="1665707"/>
                  </a:cubicBezTo>
                  <a:cubicBezTo>
                    <a:pt x="185044" y="1662118"/>
                    <a:pt x="203697" y="1652708"/>
                    <a:pt x="223697" y="1651108"/>
                  </a:cubicBezTo>
                  <a:cubicBezTo>
                    <a:pt x="325675" y="1642949"/>
                    <a:pt x="428073" y="1641375"/>
                    <a:pt x="530261" y="1636509"/>
                  </a:cubicBezTo>
                  <a:cubicBezTo>
                    <a:pt x="549725" y="1631643"/>
                    <a:pt x="568767" y="1624562"/>
                    <a:pt x="588654" y="1621910"/>
                  </a:cubicBezTo>
                  <a:cubicBezTo>
                    <a:pt x="641930" y="1614806"/>
                    <a:pt x="701162" y="1631348"/>
                    <a:pt x="749235" y="1607310"/>
                  </a:cubicBezTo>
                  <a:cubicBezTo>
                    <a:pt x="771429" y="1596212"/>
                    <a:pt x="758967" y="1558646"/>
                    <a:pt x="763833" y="1534314"/>
                  </a:cubicBezTo>
                  <a:cubicBezTo>
                    <a:pt x="768699" y="1402921"/>
                    <a:pt x="770478" y="1271377"/>
                    <a:pt x="778432" y="1140134"/>
                  </a:cubicBezTo>
                  <a:cubicBezTo>
                    <a:pt x="780223" y="1110587"/>
                    <a:pt x="790670" y="1082046"/>
                    <a:pt x="793030" y="1052539"/>
                  </a:cubicBezTo>
                  <a:cubicBezTo>
                    <a:pt x="800413" y="960244"/>
                    <a:pt x="802762" y="867615"/>
                    <a:pt x="807628" y="775153"/>
                  </a:cubicBezTo>
                  <a:cubicBezTo>
                    <a:pt x="798011" y="746301"/>
                    <a:pt x="789561" y="708140"/>
                    <a:pt x="763833" y="687557"/>
                  </a:cubicBezTo>
                  <a:cubicBezTo>
                    <a:pt x="751817" y="677944"/>
                    <a:pt x="734636" y="677824"/>
                    <a:pt x="720038" y="672958"/>
                  </a:cubicBezTo>
                  <a:cubicBezTo>
                    <a:pt x="636366" y="547439"/>
                    <a:pt x="747778" y="695151"/>
                    <a:pt x="647047" y="614561"/>
                  </a:cubicBezTo>
                  <a:cubicBezTo>
                    <a:pt x="633346" y="603600"/>
                    <a:pt x="629506" y="583877"/>
                    <a:pt x="617850" y="570763"/>
                  </a:cubicBezTo>
                  <a:cubicBezTo>
                    <a:pt x="545126" y="488944"/>
                    <a:pt x="553028" y="498347"/>
                    <a:pt x="486466" y="453969"/>
                  </a:cubicBezTo>
                  <a:cubicBezTo>
                    <a:pt x="467002" y="424771"/>
                    <a:pt x="457270" y="385840"/>
                    <a:pt x="428073" y="366374"/>
                  </a:cubicBezTo>
                  <a:lnTo>
                    <a:pt x="340483" y="307977"/>
                  </a:lnTo>
                  <a:cubicBezTo>
                    <a:pt x="256811" y="182458"/>
                    <a:pt x="368223" y="330170"/>
                    <a:pt x="267492" y="249580"/>
                  </a:cubicBezTo>
                  <a:cubicBezTo>
                    <a:pt x="253791" y="238619"/>
                    <a:pt x="250701" y="218189"/>
                    <a:pt x="238295" y="205782"/>
                  </a:cubicBezTo>
                  <a:cubicBezTo>
                    <a:pt x="209995" y="177480"/>
                    <a:pt x="186326" y="173858"/>
                    <a:pt x="150705" y="161984"/>
                  </a:cubicBezTo>
                  <a:cubicBezTo>
                    <a:pt x="84678" y="62937"/>
                    <a:pt x="75281" y="13558"/>
                    <a:pt x="63116" y="1392"/>
                  </a:cubicBez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928657" y="2934450"/>
              <a:ext cx="794467" cy="1678915"/>
            </a:xfrm>
            <a:custGeom>
              <a:avLst/>
              <a:gdLst>
                <a:gd name="connsiteX0" fmla="*/ 764639 w 794467"/>
                <a:gd name="connsiteY0" fmla="*/ 0 h 1678915"/>
                <a:gd name="connsiteX1" fmla="*/ 735442 w 794467"/>
                <a:gd name="connsiteY1" fmla="*/ 116794 h 1678915"/>
                <a:gd name="connsiteX2" fmla="*/ 647852 w 794467"/>
                <a:gd name="connsiteY2" fmla="*/ 160592 h 1678915"/>
                <a:gd name="connsiteX3" fmla="*/ 604057 w 794467"/>
                <a:gd name="connsiteY3" fmla="*/ 189791 h 1678915"/>
                <a:gd name="connsiteX4" fmla="*/ 574861 w 794467"/>
                <a:gd name="connsiteY4" fmla="*/ 233588 h 1678915"/>
                <a:gd name="connsiteX5" fmla="*/ 414280 w 794467"/>
                <a:gd name="connsiteY5" fmla="*/ 306585 h 1678915"/>
                <a:gd name="connsiteX6" fmla="*/ 297493 w 794467"/>
                <a:gd name="connsiteY6" fmla="*/ 437978 h 1678915"/>
                <a:gd name="connsiteX7" fmla="*/ 180707 w 794467"/>
                <a:gd name="connsiteY7" fmla="*/ 569371 h 1678915"/>
                <a:gd name="connsiteX8" fmla="*/ 166109 w 794467"/>
                <a:gd name="connsiteY8" fmla="*/ 613169 h 1678915"/>
                <a:gd name="connsiteX9" fmla="*/ 107716 w 794467"/>
                <a:gd name="connsiteY9" fmla="*/ 700764 h 1678915"/>
                <a:gd name="connsiteX10" fmla="*/ 93117 w 794467"/>
                <a:gd name="connsiteY10" fmla="*/ 744562 h 1678915"/>
                <a:gd name="connsiteX11" fmla="*/ 63921 w 794467"/>
                <a:gd name="connsiteY11" fmla="*/ 788360 h 1678915"/>
                <a:gd name="connsiteX12" fmla="*/ 34724 w 794467"/>
                <a:gd name="connsiteY12" fmla="*/ 875956 h 1678915"/>
                <a:gd name="connsiteX13" fmla="*/ 20126 w 794467"/>
                <a:gd name="connsiteY13" fmla="*/ 1109544 h 1678915"/>
                <a:gd name="connsiteX14" fmla="*/ 5528 w 794467"/>
                <a:gd name="connsiteY14" fmla="*/ 1313933 h 1678915"/>
                <a:gd name="connsiteX15" fmla="*/ 20126 w 794467"/>
                <a:gd name="connsiteY15" fmla="*/ 1576720 h 1678915"/>
                <a:gd name="connsiteX16" fmla="*/ 122314 w 794467"/>
                <a:gd name="connsiteY16" fmla="*/ 1591319 h 1678915"/>
                <a:gd name="connsiteX17" fmla="*/ 78519 w 794467"/>
                <a:gd name="connsiteY17" fmla="*/ 1620518 h 1678915"/>
                <a:gd name="connsiteX18" fmla="*/ 136912 w 794467"/>
                <a:gd name="connsiteY18" fmla="*/ 1635117 h 1678915"/>
                <a:gd name="connsiteX19" fmla="*/ 180707 w 794467"/>
                <a:gd name="connsiteY19" fmla="*/ 1649716 h 1678915"/>
                <a:gd name="connsiteX20" fmla="*/ 385083 w 794467"/>
                <a:gd name="connsiteY20" fmla="*/ 1678915 h 1678915"/>
                <a:gd name="connsiteX21" fmla="*/ 764639 w 794467"/>
                <a:gd name="connsiteY21" fmla="*/ 1664315 h 1678915"/>
                <a:gd name="connsiteX22" fmla="*/ 793835 w 794467"/>
                <a:gd name="connsiteY22" fmla="*/ 1620518 h 1678915"/>
                <a:gd name="connsiteX23" fmla="*/ 779237 w 794467"/>
                <a:gd name="connsiteY23" fmla="*/ 1518323 h 1678915"/>
                <a:gd name="connsiteX24" fmla="*/ 764639 w 794467"/>
                <a:gd name="connsiteY24" fmla="*/ 1474525 h 1678915"/>
                <a:gd name="connsiteX25" fmla="*/ 720844 w 794467"/>
                <a:gd name="connsiteY25" fmla="*/ 1459926 h 1678915"/>
                <a:gd name="connsiteX26" fmla="*/ 662451 w 794467"/>
                <a:gd name="connsiteY26" fmla="*/ 1357731 h 1678915"/>
                <a:gd name="connsiteX27" fmla="*/ 647852 w 794467"/>
                <a:gd name="connsiteY27" fmla="*/ 1182540 h 1678915"/>
                <a:gd name="connsiteX28" fmla="*/ 633254 w 794467"/>
                <a:gd name="connsiteY28" fmla="*/ 729963 h 1678915"/>
                <a:gd name="connsiteX29" fmla="*/ 618656 w 794467"/>
                <a:gd name="connsiteY29" fmla="*/ 656967 h 1678915"/>
                <a:gd name="connsiteX30" fmla="*/ 633254 w 794467"/>
                <a:gd name="connsiteY30" fmla="*/ 379581 h 1678915"/>
                <a:gd name="connsiteX31" fmla="*/ 691647 w 794467"/>
                <a:gd name="connsiteY31" fmla="*/ 175191 h 1678915"/>
                <a:gd name="connsiteX32" fmla="*/ 706245 w 794467"/>
                <a:gd name="connsiteY32" fmla="*/ 131394 h 167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4467" h="1678915">
                  <a:moveTo>
                    <a:pt x="764639" y="0"/>
                  </a:moveTo>
                  <a:cubicBezTo>
                    <a:pt x="763913" y="3632"/>
                    <a:pt x="747412" y="101831"/>
                    <a:pt x="735442" y="116794"/>
                  </a:cubicBezTo>
                  <a:cubicBezTo>
                    <a:pt x="714860" y="142523"/>
                    <a:pt x="676704" y="150974"/>
                    <a:pt x="647852" y="160592"/>
                  </a:cubicBezTo>
                  <a:cubicBezTo>
                    <a:pt x="633254" y="170325"/>
                    <a:pt x="616463" y="177384"/>
                    <a:pt x="604057" y="189791"/>
                  </a:cubicBezTo>
                  <a:cubicBezTo>
                    <a:pt x="591651" y="202198"/>
                    <a:pt x="589739" y="224288"/>
                    <a:pt x="574861" y="233588"/>
                  </a:cubicBezTo>
                  <a:cubicBezTo>
                    <a:pt x="409210" y="337127"/>
                    <a:pt x="560813" y="186687"/>
                    <a:pt x="414280" y="306585"/>
                  </a:cubicBezTo>
                  <a:cubicBezTo>
                    <a:pt x="223687" y="462535"/>
                    <a:pt x="388090" y="336049"/>
                    <a:pt x="297493" y="437978"/>
                  </a:cubicBezTo>
                  <a:cubicBezTo>
                    <a:pt x="164165" y="587982"/>
                    <a:pt x="246971" y="469969"/>
                    <a:pt x="180707" y="569371"/>
                  </a:cubicBezTo>
                  <a:cubicBezTo>
                    <a:pt x="175841" y="583970"/>
                    <a:pt x="173582" y="599716"/>
                    <a:pt x="166109" y="613169"/>
                  </a:cubicBezTo>
                  <a:cubicBezTo>
                    <a:pt x="149068" y="643845"/>
                    <a:pt x="118813" y="667473"/>
                    <a:pt x="107716" y="700764"/>
                  </a:cubicBezTo>
                  <a:cubicBezTo>
                    <a:pt x="102850" y="715363"/>
                    <a:pt x="99999" y="730797"/>
                    <a:pt x="93117" y="744562"/>
                  </a:cubicBezTo>
                  <a:cubicBezTo>
                    <a:pt x="85271" y="760256"/>
                    <a:pt x="71047" y="772326"/>
                    <a:pt x="63921" y="788360"/>
                  </a:cubicBezTo>
                  <a:cubicBezTo>
                    <a:pt x="51422" y="816486"/>
                    <a:pt x="34724" y="875956"/>
                    <a:pt x="34724" y="875956"/>
                  </a:cubicBezTo>
                  <a:cubicBezTo>
                    <a:pt x="29858" y="953819"/>
                    <a:pt x="25315" y="1031702"/>
                    <a:pt x="20126" y="1109544"/>
                  </a:cubicBezTo>
                  <a:cubicBezTo>
                    <a:pt x="15583" y="1177696"/>
                    <a:pt x="5528" y="1245630"/>
                    <a:pt x="5528" y="1313933"/>
                  </a:cubicBezTo>
                  <a:cubicBezTo>
                    <a:pt x="5528" y="1401664"/>
                    <a:pt x="-13917" y="1495863"/>
                    <a:pt x="20126" y="1576720"/>
                  </a:cubicBezTo>
                  <a:cubicBezTo>
                    <a:pt x="33478" y="1608432"/>
                    <a:pt x="88251" y="1586453"/>
                    <a:pt x="122314" y="1591319"/>
                  </a:cubicBezTo>
                  <a:cubicBezTo>
                    <a:pt x="107716" y="1601052"/>
                    <a:pt x="72971" y="1603873"/>
                    <a:pt x="78519" y="1620518"/>
                  </a:cubicBezTo>
                  <a:cubicBezTo>
                    <a:pt x="84863" y="1639552"/>
                    <a:pt x="117621" y="1629605"/>
                    <a:pt x="136912" y="1635117"/>
                  </a:cubicBezTo>
                  <a:cubicBezTo>
                    <a:pt x="151708" y="1639345"/>
                    <a:pt x="165911" y="1645488"/>
                    <a:pt x="180707" y="1649716"/>
                  </a:cubicBezTo>
                  <a:cubicBezTo>
                    <a:pt x="266190" y="1674141"/>
                    <a:pt x="268747" y="1667280"/>
                    <a:pt x="385083" y="1678915"/>
                  </a:cubicBezTo>
                  <a:cubicBezTo>
                    <a:pt x="511602" y="1674048"/>
                    <a:pt x="639299" y="1682222"/>
                    <a:pt x="764639" y="1664315"/>
                  </a:cubicBezTo>
                  <a:cubicBezTo>
                    <a:pt x="782008" y="1661834"/>
                    <a:pt x="792089" y="1637976"/>
                    <a:pt x="793835" y="1620518"/>
                  </a:cubicBezTo>
                  <a:cubicBezTo>
                    <a:pt x="797259" y="1586278"/>
                    <a:pt x="785985" y="1552066"/>
                    <a:pt x="779237" y="1518323"/>
                  </a:cubicBezTo>
                  <a:cubicBezTo>
                    <a:pt x="776219" y="1503233"/>
                    <a:pt x="775520" y="1485407"/>
                    <a:pt x="764639" y="1474525"/>
                  </a:cubicBezTo>
                  <a:cubicBezTo>
                    <a:pt x="753758" y="1463644"/>
                    <a:pt x="735442" y="1464792"/>
                    <a:pt x="720844" y="1459926"/>
                  </a:cubicBezTo>
                  <a:cubicBezTo>
                    <a:pt x="705544" y="1436975"/>
                    <a:pt x="667283" y="1383504"/>
                    <a:pt x="662451" y="1357731"/>
                  </a:cubicBezTo>
                  <a:cubicBezTo>
                    <a:pt x="651652" y="1300135"/>
                    <a:pt x="652718" y="1240937"/>
                    <a:pt x="647852" y="1182540"/>
                  </a:cubicBezTo>
                  <a:cubicBezTo>
                    <a:pt x="642986" y="1031681"/>
                    <a:pt x="641626" y="880668"/>
                    <a:pt x="633254" y="729963"/>
                  </a:cubicBezTo>
                  <a:cubicBezTo>
                    <a:pt x="631878" y="705187"/>
                    <a:pt x="618656" y="681781"/>
                    <a:pt x="618656" y="656967"/>
                  </a:cubicBezTo>
                  <a:cubicBezTo>
                    <a:pt x="618656" y="564377"/>
                    <a:pt x="623030" y="471605"/>
                    <a:pt x="633254" y="379581"/>
                  </a:cubicBezTo>
                  <a:cubicBezTo>
                    <a:pt x="639363" y="324593"/>
                    <a:pt x="673194" y="230554"/>
                    <a:pt x="691647" y="175191"/>
                  </a:cubicBezTo>
                  <a:lnTo>
                    <a:pt x="706245" y="131394"/>
                  </a:lnTo>
                </a:path>
              </a:pathLst>
            </a:custGeom>
            <a:solidFill>
              <a:srgbClr val="FF0000"/>
            </a:solid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 xmlns:p14="http://schemas.microsoft.com/office/powerpoint/2010/main" val="38307787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23983" y="2185287"/>
            <a:ext cx="2983981" cy="2562240"/>
          </a:xfrm>
          <a:prstGeom prst="rect">
            <a:avLst/>
          </a:prstGeom>
        </p:spPr>
        <p:txBody>
          <a:bodyPr wrap="square">
            <a:spAutoFit/>
          </a:bodyPr>
          <a:lstStyle/>
          <a:p>
            <a:pPr>
              <a:lnSpc>
                <a:spcPct val="150000"/>
              </a:lnSpc>
            </a:pPr>
            <a:r>
              <a:rPr lang="en-US" b="1" i="1">
                <a:latin typeface="Arial"/>
                <a:cs typeface="Arial"/>
              </a:rPr>
              <a:t>Khoang gian cơ thắt (Intersphincteric space):</a:t>
            </a:r>
            <a:r>
              <a:rPr lang="en-US" b="1">
                <a:latin typeface="Arial"/>
                <a:cs typeface="Arial"/>
              </a:rPr>
              <a:t> </a:t>
            </a:r>
            <a:r>
              <a:rPr lang="en-US">
                <a:latin typeface="Arial"/>
                <a:cs typeface="Arial"/>
              </a:rPr>
              <a:t>khoang này nằm giữa cơ thắt trong và cơ thắt ngoài, ngang mức và ở phía trong khoang ụ ngồi – hậu môn.</a:t>
            </a:r>
          </a:p>
        </p:txBody>
      </p:sp>
      <p:pic>
        <p:nvPicPr>
          <p:cNvPr id="5" name="Picture 4" descr="Screen Shot 2018-01-15 at 9.21.54 PM.png"/>
          <p:cNvPicPr>
            <a:picLocks noChangeAspect="1"/>
          </p:cNvPicPr>
          <p:nvPr/>
        </p:nvPicPr>
        <p:blipFill rotWithShape="1">
          <a:blip r:embed="rId3">
            <a:extLst>
              <a:ext uri="{28A0092B-C50C-407E-A947-70E740481C1C}">
                <a14:useLocalDpi xmlns="" xmlns:a14="http://schemas.microsoft.com/office/drawing/2010/main" val="0"/>
              </a:ext>
            </a:extLst>
          </a:blip>
          <a:srcRect l="2286" t="2531" r="34671" b="11840"/>
          <a:stretch/>
        </p:blipFill>
        <p:spPr>
          <a:xfrm>
            <a:off x="4642255" y="1790819"/>
            <a:ext cx="4131313" cy="4262982"/>
          </a:xfrm>
          <a:prstGeom prst="rect">
            <a:avLst/>
          </a:prstGeom>
        </p:spPr>
      </p:pic>
      <p:sp>
        <p:nvSpPr>
          <p:cNvPr id="6" name="Oval 5"/>
          <p:cNvSpPr/>
          <p:nvPr/>
        </p:nvSpPr>
        <p:spPr>
          <a:xfrm rot="21185998">
            <a:off x="5325111" y="2915646"/>
            <a:ext cx="455556" cy="1678915"/>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rot="618348">
            <a:off x="7665296" y="2984557"/>
            <a:ext cx="398348" cy="1678915"/>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6244847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16786" y="1414463"/>
            <a:ext cx="3916541" cy="4247317"/>
          </a:xfrm>
          <a:prstGeom prst="rect">
            <a:avLst/>
          </a:prstGeom>
        </p:spPr>
        <p:txBody>
          <a:bodyPr wrap="square">
            <a:spAutoFit/>
          </a:bodyPr>
          <a:lstStyle/>
          <a:p>
            <a:pPr>
              <a:lnSpc>
                <a:spcPct val="150000"/>
              </a:lnSpc>
            </a:pPr>
            <a:r>
              <a:rPr lang="en-US" b="1" i="1" dirty="0" err="1" smtClean="0">
                <a:latin typeface="Arial"/>
                <a:cs typeface="Arial"/>
              </a:rPr>
              <a:t>Khoang</a:t>
            </a:r>
            <a:r>
              <a:rPr lang="en-US" b="1" i="1" dirty="0" smtClean="0">
                <a:latin typeface="Arial"/>
                <a:cs typeface="Arial"/>
              </a:rPr>
              <a:t> </a:t>
            </a:r>
            <a:r>
              <a:rPr lang="en-US" b="1" i="1" dirty="0" err="1">
                <a:latin typeface="Arial"/>
                <a:cs typeface="Arial"/>
              </a:rPr>
              <a:t>sau</a:t>
            </a:r>
            <a:r>
              <a:rPr lang="en-US" b="1" i="1" dirty="0">
                <a:latin typeface="Arial"/>
                <a:cs typeface="Arial"/>
              </a:rPr>
              <a:t> </a:t>
            </a:r>
            <a:r>
              <a:rPr lang="en-US" b="1" i="1" dirty="0" err="1">
                <a:latin typeface="Arial"/>
                <a:cs typeface="Arial"/>
              </a:rPr>
              <a:t>hậu</a:t>
            </a:r>
            <a:r>
              <a:rPr lang="en-US" b="1" i="1" dirty="0">
                <a:latin typeface="Arial"/>
                <a:cs typeface="Arial"/>
              </a:rPr>
              <a:t> </a:t>
            </a:r>
            <a:r>
              <a:rPr lang="en-US" b="1" i="1" dirty="0" err="1">
                <a:latin typeface="Arial"/>
                <a:cs typeface="Arial"/>
              </a:rPr>
              <a:t>môn</a:t>
            </a:r>
            <a:r>
              <a:rPr lang="en-US" b="1" i="1" dirty="0">
                <a:latin typeface="Arial"/>
                <a:cs typeface="Arial"/>
              </a:rPr>
              <a:t> </a:t>
            </a:r>
            <a:r>
              <a:rPr lang="en-US" b="1" i="1" dirty="0" err="1">
                <a:latin typeface="Arial"/>
                <a:cs typeface="Arial"/>
              </a:rPr>
              <a:t>nông</a:t>
            </a:r>
            <a:r>
              <a:rPr lang="en-US" b="1" i="1" dirty="0">
                <a:latin typeface="Arial"/>
                <a:cs typeface="Arial"/>
              </a:rPr>
              <a:t> (Superficial post anal space):</a:t>
            </a:r>
            <a:r>
              <a:rPr lang="en-US" b="1" dirty="0">
                <a:latin typeface="Arial"/>
                <a:cs typeface="Arial"/>
              </a:rPr>
              <a:t> </a:t>
            </a:r>
            <a:r>
              <a:rPr lang="en-US" dirty="0" err="1">
                <a:latin typeface="Arial"/>
                <a:cs typeface="Arial"/>
              </a:rPr>
              <a:t>khoang</a:t>
            </a:r>
            <a:r>
              <a:rPr lang="en-US" dirty="0">
                <a:latin typeface="Arial"/>
                <a:cs typeface="Arial"/>
              </a:rPr>
              <a:t> </a:t>
            </a:r>
            <a:r>
              <a:rPr lang="en-US" dirty="0" err="1">
                <a:latin typeface="Arial"/>
                <a:cs typeface="Arial"/>
              </a:rPr>
              <a:t>này</a:t>
            </a:r>
            <a:r>
              <a:rPr lang="en-US" dirty="0">
                <a:latin typeface="Arial"/>
                <a:cs typeface="Arial"/>
              </a:rPr>
              <a:t> </a:t>
            </a:r>
            <a:r>
              <a:rPr lang="en-US" dirty="0" err="1">
                <a:latin typeface="Arial"/>
                <a:cs typeface="Arial"/>
              </a:rPr>
              <a:t>nằm</a:t>
            </a:r>
            <a:r>
              <a:rPr lang="en-US" dirty="0">
                <a:latin typeface="Arial"/>
                <a:cs typeface="Arial"/>
              </a:rPr>
              <a:t> </a:t>
            </a:r>
            <a:r>
              <a:rPr lang="en-US" dirty="0" err="1">
                <a:latin typeface="Arial"/>
                <a:cs typeface="Arial"/>
              </a:rPr>
              <a:t>phía</a:t>
            </a:r>
            <a:r>
              <a:rPr lang="en-US" dirty="0">
                <a:latin typeface="Arial"/>
                <a:cs typeface="Arial"/>
              </a:rPr>
              <a:t> </a:t>
            </a:r>
            <a:r>
              <a:rPr lang="en-US" dirty="0" err="1">
                <a:latin typeface="Arial"/>
                <a:cs typeface="Arial"/>
              </a:rPr>
              <a:t>sau</a:t>
            </a:r>
            <a:r>
              <a:rPr lang="en-US" dirty="0">
                <a:latin typeface="Arial"/>
                <a:cs typeface="Arial"/>
              </a:rPr>
              <a:t> </a:t>
            </a:r>
            <a:r>
              <a:rPr lang="en-US" dirty="0" err="1">
                <a:latin typeface="Arial"/>
                <a:cs typeface="Arial"/>
              </a:rPr>
              <a:t>hậu</a:t>
            </a:r>
            <a:r>
              <a:rPr lang="en-US" dirty="0">
                <a:latin typeface="Arial"/>
                <a:cs typeface="Arial"/>
              </a:rPr>
              <a:t> </a:t>
            </a:r>
            <a:r>
              <a:rPr lang="en-US" dirty="0" err="1">
                <a:latin typeface="Arial"/>
                <a:cs typeface="Arial"/>
              </a:rPr>
              <a:t>môn</a:t>
            </a:r>
            <a:r>
              <a:rPr lang="en-US" dirty="0">
                <a:latin typeface="Arial"/>
                <a:cs typeface="Arial"/>
              </a:rPr>
              <a:t>, </a:t>
            </a:r>
            <a:r>
              <a:rPr lang="en-US" dirty="0" err="1">
                <a:latin typeface="Arial"/>
                <a:cs typeface="Arial"/>
              </a:rPr>
              <a:t>dưới</a:t>
            </a:r>
            <a:r>
              <a:rPr lang="en-US" dirty="0">
                <a:latin typeface="Arial"/>
                <a:cs typeface="Arial"/>
              </a:rPr>
              <a:t> </a:t>
            </a:r>
            <a:r>
              <a:rPr lang="en-US" b="1" dirty="0" err="1">
                <a:solidFill>
                  <a:srgbClr val="800000"/>
                </a:solidFill>
                <a:latin typeface="Arial"/>
                <a:cs typeface="Arial"/>
              </a:rPr>
              <a:t>dây</a:t>
            </a:r>
            <a:r>
              <a:rPr lang="en-US" b="1" dirty="0">
                <a:solidFill>
                  <a:srgbClr val="800000"/>
                </a:solidFill>
                <a:latin typeface="Arial"/>
                <a:cs typeface="Arial"/>
              </a:rPr>
              <a:t> </a:t>
            </a:r>
            <a:r>
              <a:rPr lang="en-US" b="1" dirty="0" err="1">
                <a:solidFill>
                  <a:srgbClr val="800000"/>
                </a:solidFill>
                <a:latin typeface="Arial"/>
                <a:cs typeface="Arial"/>
              </a:rPr>
              <a:t>chằng</a:t>
            </a:r>
            <a:r>
              <a:rPr lang="en-US" b="1" dirty="0">
                <a:solidFill>
                  <a:srgbClr val="800000"/>
                </a:solidFill>
                <a:latin typeface="Arial"/>
                <a:cs typeface="Arial"/>
              </a:rPr>
              <a:t> </a:t>
            </a:r>
            <a:r>
              <a:rPr lang="en-US" b="1" dirty="0" err="1">
                <a:solidFill>
                  <a:srgbClr val="800000"/>
                </a:solidFill>
                <a:latin typeface="Arial"/>
                <a:cs typeface="Arial"/>
              </a:rPr>
              <a:t>hậu</a:t>
            </a:r>
            <a:r>
              <a:rPr lang="en-US" b="1" dirty="0">
                <a:solidFill>
                  <a:srgbClr val="800000"/>
                </a:solidFill>
                <a:latin typeface="Arial"/>
                <a:cs typeface="Arial"/>
              </a:rPr>
              <a:t> </a:t>
            </a:r>
            <a:r>
              <a:rPr lang="en-US" b="1" dirty="0" err="1">
                <a:solidFill>
                  <a:srgbClr val="800000"/>
                </a:solidFill>
                <a:latin typeface="Arial"/>
                <a:cs typeface="Arial"/>
              </a:rPr>
              <a:t>môn</a:t>
            </a:r>
            <a:r>
              <a:rPr lang="en-US" b="1" dirty="0">
                <a:solidFill>
                  <a:srgbClr val="800000"/>
                </a:solidFill>
                <a:latin typeface="Arial"/>
                <a:cs typeface="Arial"/>
              </a:rPr>
              <a:t> - </a:t>
            </a:r>
            <a:r>
              <a:rPr lang="en-US" b="1" dirty="0" err="1">
                <a:solidFill>
                  <a:srgbClr val="800000"/>
                </a:solidFill>
                <a:latin typeface="Arial"/>
                <a:cs typeface="Arial"/>
              </a:rPr>
              <a:t>cụt</a:t>
            </a:r>
            <a:r>
              <a:rPr lang="en-US" b="1" dirty="0">
                <a:solidFill>
                  <a:srgbClr val="800000"/>
                </a:solidFill>
                <a:latin typeface="Arial"/>
                <a:cs typeface="Arial"/>
              </a:rPr>
              <a:t> (</a:t>
            </a:r>
            <a:r>
              <a:rPr lang="en-US" b="1" dirty="0" err="1">
                <a:solidFill>
                  <a:srgbClr val="800000"/>
                </a:solidFill>
                <a:latin typeface="Arial"/>
                <a:cs typeface="Arial"/>
              </a:rPr>
              <a:t>anococygeal</a:t>
            </a:r>
            <a:r>
              <a:rPr lang="en-US" b="1" dirty="0">
                <a:solidFill>
                  <a:srgbClr val="800000"/>
                </a:solidFill>
                <a:latin typeface="Arial"/>
                <a:cs typeface="Arial"/>
              </a:rPr>
              <a:t> ligament</a:t>
            </a:r>
            <a:r>
              <a:rPr lang="en-US" b="1" dirty="0" smtClean="0">
                <a:solidFill>
                  <a:srgbClr val="800000"/>
                </a:solidFill>
                <a:latin typeface="Arial"/>
                <a:cs typeface="Arial"/>
              </a:rPr>
              <a:t>)</a:t>
            </a:r>
          </a:p>
          <a:p>
            <a:pPr>
              <a:lnSpc>
                <a:spcPct val="150000"/>
              </a:lnSpc>
            </a:pPr>
            <a:r>
              <a:rPr lang="en-US" b="1" dirty="0" smtClean="0">
                <a:solidFill>
                  <a:srgbClr val="800000"/>
                </a:solidFill>
                <a:latin typeface="Arial"/>
                <a:cs typeface="Arial"/>
              </a:rPr>
              <a:t> </a:t>
            </a:r>
            <a:r>
              <a:rPr lang="en-US" b="1" i="1" dirty="0" smtClean="0">
                <a:latin typeface="Arial"/>
                <a:cs typeface="Arial"/>
              </a:rPr>
              <a:t>- </a:t>
            </a:r>
            <a:r>
              <a:rPr lang="en-US" b="1" i="1" dirty="0" err="1">
                <a:latin typeface="Arial"/>
                <a:cs typeface="Arial"/>
              </a:rPr>
              <a:t>Khoang</a:t>
            </a:r>
            <a:r>
              <a:rPr lang="en-US" b="1" i="1" dirty="0">
                <a:latin typeface="Arial"/>
                <a:cs typeface="Arial"/>
              </a:rPr>
              <a:t> </a:t>
            </a:r>
            <a:r>
              <a:rPr lang="en-US" b="1" i="1" dirty="0" err="1">
                <a:latin typeface="Arial"/>
                <a:cs typeface="Arial"/>
              </a:rPr>
              <a:t>sau</a:t>
            </a:r>
            <a:r>
              <a:rPr lang="en-US" b="1" i="1" dirty="0">
                <a:latin typeface="Arial"/>
                <a:cs typeface="Arial"/>
              </a:rPr>
              <a:t> </a:t>
            </a:r>
            <a:r>
              <a:rPr lang="en-US" b="1" i="1" dirty="0" err="1">
                <a:latin typeface="Arial"/>
                <a:cs typeface="Arial"/>
              </a:rPr>
              <a:t>hậu</a:t>
            </a:r>
            <a:r>
              <a:rPr lang="en-US" b="1" i="1" dirty="0">
                <a:latin typeface="Arial"/>
                <a:cs typeface="Arial"/>
              </a:rPr>
              <a:t> </a:t>
            </a:r>
            <a:r>
              <a:rPr lang="en-US" b="1" i="1" dirty="0" err="1">
                <a:latin typeface="Arial"/>
                <a:cs typeface="Arial"/>
              </a:rPr>
              <a:t>môn</a:t>
            </a:r>
            <a:r>
              <a:rPr lang="en-US" b="1" i="1" dirty="0">
                <a:latin typeface="Arial"/>
                <a:cs typeface="Arial"/>
              </a:rPr>
              <a:t> </a:t>
            </a:r>
            <a:r>
              <a:rPr lang="en-US" b="1" i="1" dirty="0" err="1">
                <a:latin typeface="Arial"/>
                <a:cs typeface="Arial"/>
              </a:rPr>
              <a:t>sâu</a:t>
            </a:r>
            <a:endParaRPr lang="en-US" b="1" i="1" dirty="0">
              <a:latin typeface="Arial"/>
              <a:cs typeface="Arial"/>
            </a:endParaRPr>
          </a:p>
          <a:p>
            <a:pPr>
              <a:lnSpc>
                <a:spcPct val="150000"/>
              </a:lnSpc>
            </a:pPr>
            <a:r>
              <a:rPr lang="en-US" b="1" i="1" dirty="0">
                <a:latin typeface="Arial"/>
                <a:cs typeface="Arial"/>
              </a:rPr>
              <a:t>(Deep post anal space):</a:t>
            </a:r>
            <a:r>
              <a:rPr lang="en-US" b="1" dirty="0">
                <a:latin typeface="Arial"/>
                <a:cs typeface="Arial"/>
              </a:rPr>
              <a:t> </a:t>
            </a:r>
            <a:r>
              <a:rPr lang="en-US" dirty="0" err="1">
                <a:latin typeface="Arial"/>
                <a:cs typeface="Arial"/>
              </a:rPr>
              <a:t>cũng</a:t>
            </a:r>
            <a:r>
              <a:rPr lang="en-US" dirty="0">
                <a:latin typeface="Arial"/>
                <a:cs typeface="Arial"/>
              </a:rPr>
              <a:t> </a:t>
            </a:r>
            <a:r>
              <a:rPr lang="en-US" dirty="0" err="1">
                <a:latin typeface="Arial"/>
                <a:cs typeface="Arial"/>
              </a:rPr>
              <a:t>giống</a:t>
            </a:r>
            <a:r>
              <a:rPr lang="en-US" dirty="0">
                <a:latin typeface="Arial"/>
                <a:cs typeface="Arial"/>
              </a:rPr>
              <a:t> </a:t>
            </a:r>
            <a:r>
              <a:rPr lang="en-US" dirty="0" err="1">
                <a:latin typeface="Arial"/>
                <a:cs typeface="Arial"/>
              </a:rPr>
              <a:t>như</a:t>
            </a:r>
            <a:r>
              <a:rPr lang="en-US" dirty="0">
                <a:latin typeface="Arial"/>
                <a:cs typeface="Arial"/>
              </a:rPr>
              <a:t> </a:t>
            </a:r>
            <a:r>
              <a:rPr lang="en-US" dirty="0" err="1">
                <a:latin typeface="Arial"/>
                <a:cs typeface="Arial"/>
              </a:rPr>
              <a:t>khoang</a:t>
            </a:r>
            <a:r>
              <a:rPr lang="en-US" dirty="0">
                <a:latin typeface="Arial"/>
                <a:cs typeface="Arial"/>
              </a:rPr>
              <a:t> </a:t>
            </a:r>
            <a:r>
              <a:rPr lang="en-US" dirty="0" err="1">
                <a:latin typeface="Arial"/>
                <a:cs typeface="Arial"/>
              </a:rPr>
              <a:t>sau</a:t>
            </a:r>
            <a:r>
              <a:rPr lang="en-US" dirty="0">
                <a:latin typeface="Arial"/>
                <a:cs typeface="Arial"/>
              </a:rPr>
              <a:t> </a:t>
            </a:r>
            <a:r>
              <a:rPr lang="en-US" dirty="0" err="1">
                <a:latin typeface="Arial"/>
                <a:cs typeface="Arial"/>
              </a:rPr>
              <a:t>hậu</a:t>
            </a:r>
            <a:r>
              <a:rPr lang="en-US" dirty="0">
                <a:latin typeface="Arial"/>
                <a:cs typeface="Arial"/>
              </a:rPr>
              <a:t> </a:t>
            </a:r>
            <a:r>
              <a:rPr lang="en-US" dirty="0" err="1">
                <a:latin typeface="Arial"/>
                <a:cs typeface="Arial"/>
              </a:rPr>
              <a:t>môn</a:t>
            </a:r>
            <a:r>
              <a:rPr lang="en-US" dirty="0">
                <a:latin typeface="Arial"/>
                <a:cs typeface="Arial"/>
              </a:rPr>
              <a:t> </a:t>
            </a:r>
            <a:r>
              <a:rPr lang="en-US" dirty="0" err="1">
                <a:latin typeface="Arial"/>
                <a:cs typeface="Arial"/>
              </a:rPr>
              <a:t>nông</a:t>
            </a:r>
            <a:r>
              <a:rPr lang="en-US" dirty="0">
                <a:latin typeface="Arial"/>
                <a:cs typeface="Arial"/>
              </a:rPr>
              <a:t> </a:t>
            </a:r>
            <a:r>
              <a:rPr lang="en-US" dirty="0" err="1">
                <a:latin typeface="Arial"/>
                <a:cs typeface="Arial"/>
              </a:rPr>
              <a:t>nhưng</a:t>
            </a:r>
            <a:r>
              <a:rPr lang="en-US" dirty="0">
                <a:latin typeface="Arial"/>
                <a:cs typeface="Arial"/>
              </a:rPr>
              <a:t> </a:t>
            </a:r>
            <a:r>
              <a:rPr lang="en-US" dirty="0" err="1">
                <a:latin typeface="Arial"/>
                <a:cs typeface="Arial"/>
              </a:rPr>
              <a:t>nó</a:t>
            </a:r>
            <a:r>
              <a:rPr lang="en-US" dirty="0">
                <a:latin typeface="Arial"/>
                <a:cs typeface="Arial"/>
              </a:rPr>
              <a:t> ở </a:t>
            </a:r>
            <a:r>
              <a:rPr lang="en-US" dirty="0" err="1">
                <a:latin typeface="Arial"/>
                <a:cs typeface="Arial"/>
              </a:rPr>
              <a:t>sâu</a:t>
            </a:r>
            <a:r>
              <a:rPr lang="en-US" dirty="0">
                <a:latin typeface="Arial"/>
                <a:cs typeface="Arial"/>
              </a:rPr>
              <a:t> </a:t>
            </a:r>
            <a:r>
              <a:rPr lang="en-US" dirty="0" err="1">
                <a:latin typeface="Arial"/>
                <a:cs typeface="Arial"/>
              </a:rPr>
              <a:t>hơn</a:t>
            </a:r>
            <a:r>
              <a:rPr lang="en-US" dirty="0">
                <a:latin typeface="Arial"/>
                <a:cs typeface="Arial"/>
              </a:rPr>
              <a:t>, </a:t>
            </a:r>
            <a:r>
              <a:rPr lang="en-US" dirty="0" err="1">
                <a:latin typeface="Arial"/>
                <a:cs typeface="Arial"/>
              </a:rPr>
              <a:t>nằm</a:t>
            </a:r>
            <a:r>
              <a:rPr lang="en-US" dirty="0">
                <a:latin typeface="Arial"/>
                <a:cs typeface="Arial"/>
              </a:rPr>
              <a:t> </a:t>
            </a:r>
            <a:r>
              <a:rPr lang="en-US" dirty="0" err="1">
                <a:latin typeface="Arial"/>
                <a:cs typeface="Arial"/>
              </a:rPr>
              <a:t>phía</a:t>
            </a:r>
            <a:r>
              <a:rPr lang="en-US" dirty="0">
                <a:latin typeface="Arial"/>
                <a:cs typeface="Arial"/>
              </a:rPr>
              <a:t> </a:t>
            </a:r>
            <a:r>
              <a:rPr lang="en-US" dirty="0" err="1">
                <a:latin typeface="Arial"/>
                <a:cs typeface="Arial"/>
              </a:rPr>
              <a:t>trên</a:t>
            </a:r>
            <a:r>
              <a:rPr lang="en-US" dirty="0">
                <a:latin typeface="Arial"/>
                <a:cs typeface="Arial"/>
              </a:rPr>
              <a:t> </a:t>
            </a:r>
            <a:r>
              <a:rPr lang="en-US" dirty="0" err="1">
                <a:latin typeface="Arial"/>
                <a:cs typeface="Arial"/>
              </a:rPr>
              <a:t>dây</a:t>
            </a:r>
            <a:r>
              <a:rPr lang="en-US" dirty="0">
                <a:latin typeface="Arial"/>
                <a:cs typeface="Arial"/>
              </a:rPr>
              <a:t> </a:t>
            </a:r>
            <a:r>
              <a:rPr lang="en-US" dirty="0" err="1">
                <a:latin typeface="Arial"/>
                <a:cs typeface="Arial"/>
              </a:rPr>
              <a:t>chằng</a:t>
            </a:r>
            <a:r>
              <a:rPr lang="en-US" dirty="0">
                <a:latin typeface="Arial"/>
                <a:cs typeface="Arial"/>
              </a:rPr>
              <a:t> </a:t>
            </a:r>
            <a:r>
              <a:rPr lang="en-US" dirty="0" err="1">
                <a:latin typeface="Arial"/>
                <a:cs typeface="Arial"/>
              </a:rPr>
              <a:t>hậu</a:t>
            </a:r>
            <a:r>
              <a:rPr lang="en-US" dirty="0">
                <a:latin typeface="Arial"/>
                <a:cs typeface="Arial"/>
              </a:rPr>
              <a:t> </a:t>
            </a:r>
            <a:r>
              <a:rPr lang="en-US" dirty="0" err="1">
                <a:latin typeface="Arial"/>
                <a:cs typeface="Arial"/>
              </a:rPr>
              <a:t>môn</a:t>
            </a:r>
            <a:r>
              <a:rPr lang="en-US" dirty="0">
                <a:latin typeface="Arial"/>
                <a:cs typeface="Arial"/>
              </a:rPr>
              <a:t> - </a:t>
            </a:r>
            <a:r>
              <a:rPr lang="en-US" dirty="0" err="1">
                <a:latin typeface="Arial"/>
                <a:cs typeface="Arial"/>
              </a:rPr>
              <a:t>cụt</a:t>
            </a:r>
            <a:r>
              <a:rPr lang="en-US" dirty="0">
                <a:latin typeface="Arial"/>
                <a:cs typeface="Arial"/>
              </a:rPr>
              <a:t>.</a:t>
            </a:r>
          </a:p>
        </p:txBody>
      </p:sp>
      <p:pic>
        <p:nvPicPr>
          <p:cNvPr id="3" name="Picture 2" descr="Screen Shot 2017-12-21 at 2.19.33 PM.png"/>
          <p:cNvPicPr>
            <a:picLocks noChangeAspect="1"/>
          </p:cNvPicPr>
          <p:nvPr/>
        </p:nvPicPr>
        <p:blipFill rotWithShape="1">
          <a:blip r:embed="rId3">
            <a:extLst>
              <a:ext uri="{28A0092B-C50C-407E-A947-70E740481C1C}">
                <a14:useLocalDpi xmlns="" xmlns:a14="http://schemas.microsoft.com/office/drawing/2010/main" val="0"/>
              </a:ext>
            </a:extLst>
          </a:blip>
          <a:srcRect l="15038"/>
          <a:stretch/>
        </p:blipFill>
        <p:spPr>
          <a:xfrm>
            <a:off x="4033327" y="1652489"/>
            <a:ext cx="5110673" cy="4539641"/>
          </a:xfrm>
          <a:prstGeom prst="rect">
            <a:avLst/>
          </a:prstGeom>
        </p:spPr>
      </p:pic>
    </p:spTree>
    <p:extLst>
      <p:ext uri="{BB962C8B-B14F-4D97-AF65-F5344CB8AC3E}">
        <p14:creationId xmlns="" xmlns:p14="http://schemas.microsoft.com/office/powerpoint/2010/main" val="3536754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 y="88900"/>
            <a:ext cx="5693331" cy="1325563"/>
          </a:xfrm>
          <a:prstGeom prst="rightArrow">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dirty="0">
                <a:solidFill>
                  <a:schemeClr val="bg1"/>
                </a:solidFill>
                <a:latin typeface="Arial "/>
                <a:cs typeface="Arial "/>
              </a:rPr>
              <a:t>Phân loại áp xe hậu môn- trực tràng</a:t>
            </a:r>
          </a:p>
        </p:txBody>
      </p:sp>
      <p:sp>
        <p:nvSpPr>
          <p:cNvPr id="14340" name="TextBox 32"/>
          <p:cNvSpPr txBox="1">
            <a:spLocks noChangeArrowheads="1"/>
          </p:cNvSpPr>
          <p:nvPr/>
        </p:nvSpPr>
        <p:spPr bwMode="auto">
          <a:xfrm>
            <a:off x="1445231" y="2573223"/>
            <a:ext cx="7101694" cy="134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endParaRPr lang="is-IS" sz="2800" b="1">
              <a:solidFill>
                <a:srgbClr val="0D242A"/>
              </a:solidFill>
              <a:latin typeface="Arial " charset="0"/>
              <a:cs typeface="Arial " charset="0"/>
            </a:endParaRPr>
          </a:p>
          <a:p>
            <a:pPr eaLnBrk="1" hangingPunct="1">
              <a:lnSpc>
                <a:spcPct val="150000"/>
              </a:lnSpc>
            </a:pPr>
            <a:endParaRPr lang="en-US" sz="2800" b="1">
              <a:solidFill>
                <a:srgbClr val="0D242A"/>
              </a:solidFill>
              <a:latin typeface="Arial " charset="0"/>
              <a:cs typeface="Arial " charset="0"/>
            </a:endParaRPr>
          </a:p>
        </p:txBody>
      </p:sp>
      <p:cxnSp>
        <p:nvCxnSpPr>
          <p:cNvPr id="4" name="Straight Connector 3"/>
          <p:cNvCxnSpPr/>
          <p:nvPr/>
        </p:nvCxnSpPr>
        <p:spPr>
          <a:xfrm>
            <a:off x="0" y="1501775"/>
            <a:ext cx="9144000" cy="0"/>
          </a:xfrm>
          <a:prstGeom prst="line">
            <a:avLst/>
          </a:prstGeom>
          <a:ln w="38100" cmpd="sng">
            <a:solidFill>
              <a:srgbClr val="163E49"/>
            </a:solidFill>
          </a:ln>
        </p:spPr>
        <p:style>
          <a:lnRef idx="2">
            <a:schemeClr val="accent1"/>
          </a:lnRef>
          <a:fillRef idx="0">
            <a:schemeClr val="accent1"/>
          </a:fillRef>
          <a:effectRef idx="1">
            <a:schemeClr val="accent1"/>
          </a:effectRef>
          <a:fontRef idx="minor">
            <a:schemeClr val="tx1"/>
          </a:fontRef>
        </p:style>
      </p:cxnSp>
      <p:pic>
        <p:nvPicPr>
          <p:cNvPr id="3" name="Picture 2" descr="Screen Shot 2018-01-28 at 8.18.17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07685" y="1547672"/>
            <a:ext cx="7378700" cy="4102100"/>
          </a:xfrm>
          <a:prstGeom prst="rect">
            <a:avLst/>
          </a:prstGeom>
        </p:spPr>
      </p:pic>
      <p:sp>
        <p:nvSpPr>
          <p:cNvPr id="2" name="TextBox 1"/>
          <p:cNvSpPr txBox="1"/>
          <p:nvPr/>
        </p:nvSpPr>
        <p:spPr>
          <a:xfrm>
            <a:off x="3766357" y="2335880"/>
            <a:ext cx="3430597" cy="2400657"/>
          </a:xfrm>
          <a:prstGeom prst="rect">
            <a:avLst/>
          </a:prstGeom>
          <a:noFill/>
        </p:spPr>
        <p:txBody>
          <a:bodyPr wrap="square" rtlCol="0">
            <a:spAutoFit/>
          </a:bodyPr>
          <a:lstStyle/>
          <a:p>
            <a:r>
              <a:rPr lang="en-US" sz="15000" b="1">
                <a:solidFill>
                  <a:srgbClr val="FF0000"/>
                </a:solidFill>
                <a:latin typeface="Arial"/>
                <a:cs typeface="Arial"/>
              </a:rPr>
              <a:t>?</a:t>
            </a:r>
          </a:p>
        </p:txBody>
      </p:sp>
      <p:sp>
        <p:nvSpPr>
          <p:cNvPr id="8" name="Rectangle 7"/>
          <p:cNvSpPr/>
          <p:nvPr/>
        </p:nvSpPr>
        <p:spPr>
          <a:xfrm>
            <a:off x="0" y="5752107"/>
            <a:ext cx="9144000" cy="1105894"/>
          </a:xfrm>
          <a:prstGeom prst="rect">
            <a:avLst/>
          </a:prstGeom>
          <a:solidFill>
            <a:srgbClr val="0D272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extBox 4"/>
          <p:cNvSpPr txBox="1"/>
          <p:nvPr/>
        </p:nvSpPr>
        <p:spPr>
          <a:xfrm>
            <a:off x="379556" y="6070379"/>
            <a:ext cx="8992542" cy="584776"/>
          </a:xfrm>
          <a:prstGeom prst="rect">
            <a:avLst/>
          </a:prstGeom>
          <a:noFill/>
        </p:spPr>
        <p:txBody>
          <a:bodyPr wrap="square" rtlCol="0">
            <a:spAutoFit/>
          </a:bodyPr>
          <a:lstStyle/>
          <a:p>
            <a:r>
              <a:rPr lang="is-IS" sz="1600" b="1" i="1">
                <a:solidFill>
                  <a:schemeClr val="bg1">
                    <a:lumMod val="75000"/>
                  </a:schemeClr>
                </a:solidFill>
                <a:latin typeface="Arial"/>
                <a:cs typeface="Arial"/>
              </a:rPr>
              <a:t>Prof. Youssri Gaweesh, Professor of colorectal surger, Alexandria University, Egypt.</a:t>
            </a:r>
          </a:p>
          <a:p>
            <a:r>
              <a:rPr lang="is-IS" sz="1600" b="1" i="1">
                <a:solidFill>
                  <a:schemeClr val="bg1">
                    <a:lumMod val="75000"/>
                  </a:schemeClr>
                </a:solidFill>
                <a:latin typeface="Arial"/>
                <a:cs typeface="Arial"/>
              </a:rPr>
              <a:t>May 9, 2013.</a:t>
            </a:r>
            <a:endParaRPr lang="en-US" sz="1600" b="1" i="1">
              <a:solidFill>
                <a:schemeClr val="bg1">
                  <a:lumMod val="75000"/>
                </a:schemeClr>
              </a:solidFill>
              <a:latin typeface="Arial"/>
              <a:cs typeface="Arial"/>
            </a:endParaRPr>
          </a:p>
        </p:txBody>
      </p:sp>
    </p:spTree>
    <p:extLst>
      <p:ext uri="{BB962C8B-B14F-4D97-AF65-F5344CB8AC3E}">
        <p14:creationId xmlns="" xmlns:p14="http://schemas.microsoft.com/office/powerpoint/2010/main" val="93321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4191</TotalTime>
  <Words>702</Words>
  <Application>Microsoft Office PowerPoint</Application>
  <PresentationFormat>On-screen Show (4:3)</PresentationFormat>
  <Paragraphs>76</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dhyd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huynh yen phi</dc:creator>
  <cp:lastModifiedBy>ngoai12</cp:lastModifiedBy>
  <cp:revision>77</cp:revision>
  <dcterms:created xsi:type="dcterms:W3CDTF">2017-10-27T08:17:04Z</dcterms:created>
  <dcterms:modified xsi:type="dcterms:W3CDTF">2018-08-07T02:08:34Z</dcterms:modified>
</cp:coreProperties>
</file>